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4" r:id="rId1"/>
  </p:sldMasterIdLst>
  <p:notesMasterIdLst>
    <p:notesMasterId r:id="rId15"/>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Lst>
  <p:sldSz cx="14630400" cy="8229600"/>
  <p:notesSz cx="8229600" cy="14630400"/>
  <p:embeddedFontLst>
    <p:embeddedFont>
      <p:font typeface="Gelasio" panose="020B0604020202020204" charset="0"/>
      <p:regular r:id="rId16"/>
    </p:embeddedFont>
    <p:embeddedFont>
      <p:font typeface="Gelasio Semi Bold" panose="020B0604020202020204" charset="0"/>
      <p:regular r:id="rId17"/>
    </p:embeddedFont>
    <p:embeddedFont>
      <p:font typeface="Tw Cen MT" panose="020B0602020104020603" pitchFamily="34" charset="0"/>
      <p:regular r:id="rId18"/>
      <p:bold r:id="rId19"/>
      <p:italic r:id="rId20"/>
      <p:boldItalic r:id="rId21"/>
    </p:embeddedFont>
    <p:embeddedFont>
      <p:font typeface="Tw Cen MT Condensed" panose="020B0606020104020203" pitchFamily="34" charset="0"/>
      <p:regular r:id="rId22"/>
      <p:bold r:id="rId23"/>
    </p:embeddedFont>
    <p:embeddedFont>
      <p:font typeface="Wingdings 3" panose="05040102010807070707" pitchFamily="18" charset="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239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4630400" cy="54864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548640" y="5952164"/>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Subtitle 2"/>
          <p:cNvSpPr>
            <a:spLocks noGrp="1"/>
          </p:cNvSpPr>
          <p:nvPr>
            <p:ph type="subTitle" idx="1"/>
          </p:nvPr>
        </p:nvSpPr>
        <p:spPr>
          <a:xfrm>
            <a:off x="10332720" y="5952164"/>
            <a:ext cx="3840480" cy="1755648"/>
          </a:xfrm>
        </p:spPr>
        <p:txBody>
          <a:bodyPr lIns="91440" rIns="91440" anchor="ctr">
            <a:normAutofit/>
          </a:bodyPr>
          <a:lstStyle>
            <a:lvl1pPr marL="0" indent="0" algn="l">
              <a:lnSpc>
                <a:spcPct val="100000"/>
              </a:lnSpc>
              <a:spcBef>
                <a:spcPts val="0"/>
              </a:spcBef>
              <a:buNone/>
              <a:defRPr sz="2160">
                <a:solidFill>
                  <a:schemeClr val="tx1">
                    <a:lumMod val="95000"/>
                    <a:lumOff val="5000"/>
                  </a:schemeClr>
                </a:solidFill>
              </a:defRPr>
            </a:lvl1pPr>
            <a:lvl2pPr marL="548640" indent="0" algn="ctr">
              <a:buNone/>
              <a:defRPr sz="2160"/>
            </a:lvl2pPr>
            <a:lvl3pPr marL="1097280" indent="0" algn="ctr">
              <a:buNone/>
              <a:defRPr sz="2160"/>
            </a:lvl3pPr>
            <a:lvl4pPr marL="1645920" indent="0" algn="ctr">
              <a:buNone/>
              <a:defRPr sz="2160"/>
            </a:lvl4pPr>
            <a:lvl5pPr marL="2194560" indent="0" algn="ctr">
              <a:buNone/>
              <a:defRPr sz="2160"/>
            </a:lvl5pPr>
            <a:lvl6pPr marL="2743200" indent="0" algn="ctr">
              <a:buNone/>
              <a:defRPr sz="2160"/>
            </a:lvl6pPr>
            <a:lvl7pPr marL="3291840" indent="0" algn="ctr">
              <a:buNone/>
              <a:defRPr sz="2160"/>
            </a:lvl7pPr>
            <a:lvl8pPr marL="3840480" indent="0" algn="ctr">
              <a:buNone/>
              <a:defRPr sz="2160"/>
            </a:lvl8pPr>
            <a:lvl9pPr marL="4389120" indent="0" algn="ctr">
              <a:buNone/>
              <a:defRPr sz="21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49373"/>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2071837"/>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914400"/>
            <a:ext cx="3154680" cy="649224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188721" y="914400"/>
            <a:ext cx="9098280" cy="64922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2070080" y="71116"/>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258400"/>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516623"/>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582340"/>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812894"/>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711263"/>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59069"/>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44214"/>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031220"/>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158419"/>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200345539"/>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564269"/>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325063"/>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688989"/>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55707"/>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768225"/>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4630400" cy="54864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4630400" cy="54864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5952164"/>
            <a:ext cx="9326880" cy="1755648"/>
          </a:xfrm>
        </p:spPr>
        <p:txBody>
          <a:bodyPr anchor="ctr">
            <a:normAutofit/>
          </a:bodyPr>
          <a:lstStyle>
            <a:lvl1pPr algn="r">
              <a:defRPr sz="6000" b="0" spc="240" baseline="0"/>
            </a:lvl1pPr>
          </a:lstStyle>
          <a:p>
            <a:r>
              <a:rPr lang="en-US"/>
              <a:t>Click to edit Master title style</a:t>
            </a:r>
            <a:endParaRPr lang="en-US" dirty="0"/>
          </a:p>
        </p:txBody>
      </p:sp>
      <p:sp>
        <p:nvSpPr>
          <p:cNvPr id="3" name="Text Placeholder 2"/>
          <p:cNvSpPr>
            <a:spLocks noGrp="1"/>
          </p:cNvSpPr>
          <p:nvPr>
            <p:ph type="body" idx="1"/>
          </p:nvPr>
        </p:nvSpPr>
        <p:spPr>
          <a:xfrm>
            <a:off x="10332720" y="5952164"/>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287248"/>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28954" y="702259"/>
            <a:ext cx="11664086" cy="179953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228952"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87184" y="2743200"/>
            <a:ext cx="5705856"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36267359"/>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28954" y="2615563"/>
            <a:ext cx="5705856" cy="987552"/>
          </a:xfrm>
        </p:spPr>
        <p:txBody>
          <a:bodyPr lIns="137160" rIns="137160" anchor="ctr">
            <a:normAutofit/>
          </a:bodyPr>
          <a:lstStyle>
            <a:lvl1pPr marL="0" indent="0">
              <a:spcBef>
                <a:spcPts val="0"/>
              </a:spcBef>
              <a:spcAft>
                <a:spcPts val="0"/>
              </a:spcAft>
              <a:buNone/>
              <a:defRPr sz="2760" b="0" cap="none" baseline="0">
                <a:solidFill>
                  <a:schemeClr val="accent1"/>
                </a:solidFill>
                <a:latin typeface="+mn-lt"/>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228954"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189066" y="2615563"/>
            <a:ext cx="5705856" cy="987552"/>
          </a:xfrm>
        </p:spPr>
        <p:txBody>
          <a:bodyPr lIns="137160" rIns="137160" anchor="ctr">
            <a:normAutofit/>
          </a:bodyPr>
          <a:lstStyle>
            <a:lvl1pPr marL="0" indent="0">
              <a:spcBef>
                <a:spcPts val="0"/>
              </a:spcBef>
              <a:spcAft>
                <a:spcPts val="0"/>
              </a:spcAft>
              <a:buNone/>
              <a:defRPr lang="en-US" sz="2760" b="0" kern="1200" cap="none" baseline="0" dirty="0">
                <a:solidFill>
                  <a:schemeClr val="accent1"/>
                </a:solidFill>
                <a:latin typeface="+mn-lt"/>
                <a:ea typeface="+mn-ea"/>
                <a:cs typeface="+mn-cs"/>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marL="0" lvl="0" indent="0" algn="l" defTabSz="1097280" rtl="0" eaLnBrk="1" latinLnBrk="0" hangingPunct="1">
              <a:lnSpc>
                <a:spcPct val="90000"/>
              </a:lnSpc>
              <a:spcBef>
                <a:spcPts val="2160"/>
              </a:spcBef>
              <a:buNone/>
            </a:pPr>
            <a:r>
              <a:rPr lang="en-US"/>
              <a:t>Click to edit Master text styles</a:t>
            </a:r>
          </a:p>
        </p:txBody>
      </p:sp>
      <p:sp>
        <p:nvSpPr>
          <p:cNvPr id="6" name="Content Placeholder 5"/>
          <p:cNvSpPr>
            <a:spLocks noGrp="1"/>
          </p:cNvSpPr>
          <p:nvPr>
            <p:ph sz="quarter" idx="4"/>
          </p:nvPr>
        </p:nvSpPr>
        <p:spPr>
          <a:xfrm>
            <a:off x="7189066" y="3561346"/>
            <a:ext cx="5705856" cy="40098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957563532"/>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615099"/>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11/30/2025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61830827"/>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228954" y="565811"/>
            <a:ext cx="5266944" cy="2084832"/>
          </a:xfrm>
        </p:spPr>
        <p:txBody>
          <a:bodyPr>
            <a:noAutofit/>
          </a:bodyPr>
          <a:lstStyle>
            <a:lvl1pPr>
              <a:lnSpc>
                <a:spcPct val="80000"/>
              </a:lnSpc>
              <a:defRPr sz="4800"/>
            </a:lvl1pPr>
          </a:lstStyle>
          <a:p>
            <a:r>
              <a:rPr lang="en-US"/>
              <a:t>Click to edit Master title style</a:t>
            </a:r>
            <a:endParaRPr lang="en-US" dirty="0"/>
          </a:p>
        </p:txBody>
      </p:sp>
      <p:sp>
        <p:nvSpPr>
          <p:cNvPr id="3" name="Content Placeholder 2"/>
          <p:cNvSpPr>
            <a:spLocks noGrp="1"/>
          </p:cNvSpPr>
          <p:nvPr>
            <p:ph idx="1"/>
          </p:nvPr>
        </p:nvSpPr>
        <p:spPr>
          <a:xfrm>
            <a:off x="6858000" y="987552"/>
            <a:ext cx="6814109" cy="6221578"/>
          </a:xfrm>
        </p:spPr>
        <p:txBody>
          <a:bodyPr/>
          <a:lstStyle>
            <a:lvl1pPr>
              <a:defRPr sz="2880"/>
            </a:lvl1pPr>
            <a:lvl2pPr>
              <a:defRPr sz="2400"/>
            </a:lvl2pPr>
            <a:lvl3pPr>
              <a:defRPr sz="192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28954" y="2709007"/>
            <a:ext cx="5266944" cy="4514753"/>
          </a:xfrm>
        </p:spPr>
        <p:txBody>
          <a:bodyPr lIns="91440" rIns="91440">
            <a:normAutofit/>
          </a:bodyPr>
          <a:lstStyle>
            <a:lvl1pPr marL="0" indent="0">
              <a:lnSpc>
                <a:spcPct val="108000"/>
              </a:lnSpc>
              <a:spcBef>
                <a:spcPts val="720"/>
              </a:spcBef>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94517470"/>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5952166"/>
            <a:ext cx="9326880" cy="1755648"/>
          </a:xfrm>
        </p:spPr>
        <p:txBody>
          <a:bodyPr anchor="ctr">
            <a:normAutofit/>
          </a:bodyPr>
          <a:lstStyle>
            <a:lvl1pPr algn="r">
              <a:defRPr sz="6000" spc="24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4626742" cy="5486400"/>
          </a:xfrm>
          <a:solidFill>
            <a:schemeClr val="accent1">
              <a:lumMod val="60000"/>
              <a:lumOff val="40000"/>
            </a:schemeClr>
          </a:solidFill>
        </p:spPr>
        <p:txBody>
          <a:bodyPr lIns="457200" tIns="365760" rIns="45720" bIns="45720"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332720" y="5952166"/>
            <a:ext cx="3840480" cy="1755648"/>
          </a:xfrm>
        </p:spPr>
        <p:txBody>
          <a:bodyPr lIns="91440" rIns="91440" anchor="ctr">
            <a:normAutofit/>
          </a:bodyPr>
          <a:lstStyle>
            <a:lvl1pPr marL="0" indent="0">
              <a:lnSpc>
                <a:spcPct val="100000"/>
              </a:lnSpc>
              <a:spcBef>
                <a:spcPts val="0"/>
              </a:spcBef>
              <a:buNone/>
              <a:defRPr sz="2160">
                <a:solidFill>
                  <a:schemeClr val="tx1">
                    <a:lumMod val="95000"/>
                    <a:lumOff val="5000"/>
                  </a:schemeClr>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10064212" y="6316927"/>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206447"/>
      </p:ext>
    </p:extLst>
  </p:cSld>
  <p:clrMapOvr>
    <a:masterClrMapping/>
  </p:clrMapOvr>
  <mc:AlternateContent xmlns:mc="http://schemas.openxmlformats.org/markup-compatibility/2006">
    <mc:Choice xmlns:p159="http://schemas.microsoft.com/office/powerpoint/2015/09/main" Requires="p159">
      <p:transition spd="slow">
        <p159:morph option="byWord"/>
        <p:sndAc>
          <p:stSnd>
            <p:snd r:embed="rId1" name="arrow.wav"/>
          </p:stSnd>
        </p:sndAc>
      </p:transition>
    </mc:Choice>
    <mc:Fallback>
      <p:transition spd="slow">
        <p:fade/>
        <p:sndAc>
          <p:stSnd>
            <p:snd r:embed="rId1" name="arrow.wav"/>
          </p:stSnd>
        </p:sndAc>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audio" Target="../media/audio1.wav"/><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8954" y="702259"/>
            <a:ext cx="11664086" cy="179953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28954" y="2743200"/>
            <a:ext cx="11664088" cy="482803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28955" y="7764845"/>
            <a:ext cx="2584972"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90298CD5-6C1E-4009-B41F-6DF62E31D3BE}" type="datetimeFigureOut">
              <a:rPr lang="en-US" dirty="0"/>
              <a:pPr/>
              <a:t>11/30/2025</a:t>
            </a:fld>
            <a:endParaRPr lang="en-US" dirty="0"/>
          </a:p>
        </p:txBody>
      </p:sp>
      <p:sp>
        <p:nvSpPr>
          <p:cNvPr id="5" name="Footer Placeholder 4"/>
          <p:cNvSpPr>
            <a:spLocks noGrp="1"/>
          </p:cNvSpPr>
          <p:nvPr>
            <p:ph type="ftr" sz="quarter" idx="3"/>
          </p:nvPr>
        </p:nvSpPr>
        <p:spPr>
          <a:xfrm>
            <a:off x="5811519" y="7764845"/>
            <a:ext cx="7081751" cy="329184"/>
          </a:xfrm>
          <a:prstGeom prst="rect">
            <a:avLst/>
          </a:prstGeom>
        </p:spPr>
        <p:txBody>
          <a:bodyPr vert="horz" lIns="91440" tIns="45720" rIns="91440" bIns="45720" rtlCol="0" anchor="ctr"/>
          <a:lstStyle>
            <a:lvl1pPr algn="r">
              <a:defRPr sz="12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3004800" y="7764845"/>
            <a:ext cx="1168400" cy="329184"/>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914400" y="991589"/>
            <a:ext cx="0" cy="10972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82050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Lst>
  <mc:AlternateContent xmlns:mc="http://schemas.openxmlformats.org/markup-compatibility/2006">
    <mc:Choice xmlns:p159="http://schemas.microsoft.com/office/powerpoint/2015/09/main" Requires="p159">
      <p:transition spd="slow">
        <p159:morph option="byWord"/>
        <p:sndAc>
          <p:stSnd>
            <p:snd r:embed="rId26" name="arrow.wav"/>
          </p:stSnd>
        </p:sndAc>
      </p:transition>
    </mc:Choice>
    <mc:Fallback>
      <p:transition spd="slow">
        <p:fade/>
        <p:sndAc>
          <p:stSnd>
            <p:snd r:embed="rId26" name="arrow.wav"/>
          </p:stSnd>
        </p:sndAc>
      </p:transition>
    </mc:Fallback>
  </mc:AlternateContent>
  <p:hf sldNum="0" hdr="0" ftr="0" dt="0"/>
  <p:txStyles>
    <p:titleStyle>
      <a:lvl1pPr algn="l" defTabSz="1097280" rtl="0" eaLnBrk="1" latinLnBrk="0" hangingPunct="1">
        <a:lnSpc>
          <a:spcPct val="80000"/>
        </a:lnSpc>
        <a:spcBef>
          <a:spcPct val="0"/>
        </a:spcBef>
        <a:buNone/>
        <a:defRPr sz="6000" kern="1200" cap="all" spc="120" baseline="0">
          <a:solidFill>
            <a:schemeClr val="tx1">
              <a:lumMod val="95000"/>
              <a:lumOff val="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Tw Cen MT" panose="020B0602020104020603" pitchFamily="34" charset="0"/>
        <a:buChar char=" "/>
        <a:defRPr sz="2640" kern="1200">
          <a:solidFill>
            <a:schemeClr val="tx1"/>
          </a:solidFill>
          <a:latin typeface="+mn-lt"/>
          <a:ea typeface="+mn-ea"/>
          <a:cs typeface="+mn-cs"/>
        </a:defRPr>
      </a:lvl1pPr>
      <a:lvl2pPr marL="318211" indent="-164592" algn="l" defTabSz="1097280" rtl="0" eaLnBrk="1" latinLnBrk="0" hangingPunct="1">
        <a:lnSpc>
          <a:spcPct val="90000"/>
        </a:lnSpc>
        <a:spcBef>
          <a:spcPts val="240"/>
        </a:spcBef>
        <a:spcAft>
          <a:spcPts val="480"/>
        </a:spcAft>
        <a:buClr>
          <a:schemeClr val="accent1"/>
        </a:buClr>
        <a:buFont typeface="Wingdings 3" pitchFamily="18" charset="2"/>
        <a:buChar char=""/>
        <a:defRPr sz="2160" kern="1200">
          <a:solidFill>
            <a:schemeClr val="tx1"/>
          </a:solidFill>
          <a:latin typeface="+mn-lt"/>
          <a:ea typeface="+mn-ea"/>
          <a:cs typeface="+mn-cs"/>
        </a:defRPr>
      </a:lvl2pPr>
      <a:lvl3pPr marL="53766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3pPr>
      <a:lvl4pPr marL="71323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4pPr>
      <a:lvl5pPr marL="932688"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5pPr>
      <a:lvl6pPr marL="1097280"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6pPr>
      <a:lvl7pPr marL="1272845"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7pPr>
      <a:lvl8pPr marL="1459382"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8pPr>
      <a:lvl9pPr marL="1634947" indent="-164592" algn="l" defTabSz="1097280" rtl="0" eaLnBrk="1" latinLnBrk="0" hangingPunct="1">
        <a:lnSpc>
          <a:spcPct val="90000"/>
        </a:lnSpc>
        <a:spcBef>
          <a:spcPts val="240"/>
        </a:spcBef>
        <a:spcAft>
          <a:spcPts val="480"/>
        </a:spcAft>
        <a:buClr>
          <a:schemeClr val="accent1"/>
        </a:buClr>
        <a:buFont typeface="Wingdings 3" pitchFamily="18" charset="2"/>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audio1.wav"/><Relationship Id="rId7"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audio" Target="../media/audio1.wav"/><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audio" Target="../media/audio1.wav"/><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3" name="Text 0"/>
          <p:cNvSpPr/>
          <p:nvPr/>
        </p:nvSpPr>
        <p:spPr>
          <a:xfrm>
            <a:off x="6280190" y="1810702"/>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Predictive Fund Selection: Moving Beyond Past Performance</a:t>
            </a:r>
            <a:endParaRPr lang="en-US" sz="3900" dirty="0"/>
          </a:p>
        </p:txBody>
      </p:sp>
      <p:sp>
        <p:nvSpPr>
          <p:cNvPr id="4" name="Text 1"/>
          <p:cNvSpPr/>
          <p:nvPr/>
        </p:nvSpPr>
        <p:spPr>
          <a:xfrm>
            <a:off x="6280189" y="392358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Investment firms and retail advisers face the constant challenge of distinguishing potential high-performing mutual funds from a vast universe of available options. Traditional selection relies heavily on past performance and simple metrics, leading to suboptimal portfolio construction.</a:t>
            </a:r>
            <a:endParaRPr lang="en-US" sz="1550" dirty="0"/>
          </a:p>
        </p:txBody>
      </p:sp>
      <p:sp>
        <p:nvSpPr>
          <p:cNvPr id="5" name="Rectangle 4">
            <a:extLst>
              <a:ext uri="{FF2B5EF4-FFF2-40B4-BE49-F238E27FC236}">
                <a16:creationId xmlns:a16="http://schemas.microsoft.com/office/drawing/2014/main" id="{D27F31ED-B7CE-850E-3E08-413C3A5C62DF}"/>
              </a:ext>
            </a:extLst>
          </p:cNvPr>
          <p:cNvSpPr/>
          <p:nvPr/>
        </p:nvSpPr>
        <p:spPr>
          <a:xfrm>
            <a:off x="6280189" y="5591174"/>
            <a:ext cx="2581275" cy="962025"/>
          </a:xfrm>
          <a:prstGeom prst="rect">
            <a:avLst/>
          </a:prstGeom>
          <a:solidFill>
            <a:schemeClr val="bg2"/>
          </a:solidFill>
        </p:spPr>
        <p:style>
          <a:lnRef idx="2">
            <a:schemeClr val="accent2"/>
          </a:lnRef>
          <a:fillRef idx="1">
            <a:schemeClr val="lt1"/>
          </a:fillRef>
          <a:effectRef idx="0">
            <a:schemeClr val="accent2"/>
          </a:effectRef>
          <a:fontRef idx="minor">
            <a:schemeClr val="dk1"/>
          </a:fontRef>
        </p:style>
        <p:txBody>
          <a:bodyPr rtlCol="0" anchor="ctr"/>
          <a:lstStyle/>
          <a:p>
            <a:r>
              <a:rPr lang="en-US" sz="2200" b="1" dirty="0"/>
              <a:t>Presented By:- </a:t>
            </a:r>
          </a:p>
          <a:p>
            <a:r>
              <a:rPr lang="en-US" dirty="0"/>
              <a:t>Name: Ramakant Paul</a:t>
            </a:r>
          </a:p>
          <a:p>
            <a:r>
              <a:rPr lang="en-US" dirty="0"/>
              <a:t>Roll Number: 41038</a:t>
            </a:r>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981075" y="904876"/>
            <a:ext cx="7369136" cy="1447800"/>
          </a:xfrm>
          <a:prstGeom prst="rect">
            <a:avLst/>
          </a:prstGeom>
          <a:noFill/>
          <a:ln/>
        </p:spPr>
        <p:txBody>
          <a:bodyPr wrap="squar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Recommendations &amp; Next Steps</a:t>
            </a:r>
            <a:endParaRPr lang="en-US" sz="3900" dirty="0"/>
          </a:p>
        </p:txBody>
      </p:sp>
      <p:sp>
        <p:nvSpPr>
          <p:cNvPr id="4" name="Text 1"/>
          <p:cNvSpPr/>
          <p:nvPr/>
        </p:nvSpPr>
        <p:spPr>
          <a:xfrm>
            <a:off x="793790" y="3227784"/>
            <a:ext cx="4927759" cy="372070"/>
          </a:xfrm>
          <a:prstGeom prst="rect">
            <a:avLst/>
          </a:prstGeom>
          <a:noFill/>
          <a:ln/>
        </p:spPr>
        <p:txBody>
          <a:bodyPr wrap="none" lIns="0" tIns="0" rIns="0" bIns="0" rtlCol="0" anchor="t"/>
          <a:lstStyle/>
          <a:p>
            <a:pPr marL="0" indent="0" algn="l">
              <a:lnSpc>
                <a:spcPts val="2900"/>
              </a:lnSpc>
              <a:buNone/>
            </a:pPr>
            <a:r>
              <a:rPr lang="en-US" sz="2300" dirty="0">
                <a:solidFill>
                  <a:srgbClr val="484237"/>
                </a:solidFill>
                <a:latin typeface="Gelasio Semi Bold" pitchFamily="34" charset="0"/>
                <a:ea typeface="Gelasio Semi Bold" pitchFamily="34" charset="-122"/>
                <a:cs typeface="Gelasio Semi Bold" pitchFamily="34" charset="-120"/>
              </a:rPr>
              <a:t>Translation into Business Actions</a:t>
            </a:r>
            <a:endParaRPr lang="en-US" sz="2300" dirty="0"/>
          </a:p>
        </p:txBody>
      </p:sp>
      <p:sp>
        <p:nvSpPr>
          <p:cNvPr id="5" name="Text 2"/>
          <p:cNvSpPr/>
          <p:nvPr/>
        </p:nvSpPr>
        <p:spPr>
          <a:xfrm>
            <a:off x="793790" y="3679150"/>
            <a:ext cx="6698575" cy="310158"/>
          </a:xfrm>
          <a:prstGeom prst="rect">
            <a:avLst/>
          </a:prstGeom>
          <a:noFill/>
          <a:ln/>
        </p:spPr>
        <p:txBody>
          <a:bodyPr wrap="none" lIns="0" tIns="0" rIns="0" bIns="0" rtlCol="0" anchor="t"/>
          <a:lstStyle/>
          <a:p>
            <a:pPr marL="0" indent="0" algn="l">
              <a:lnSpc>
                <a:spcPts val="2400"/>
              </a:lnSpc>
              <a:buNone/>
            </a:pPr>
            <a:r>
              <a:rPr lang="en-US" sz="1950" dirty="0">
                <a:solidFill>
                  <a:srgbClr val="484237"/>
                </a:solidFill>
                <a:latin typeface="Gelasio Semi Bold" pitchFamily="34" charset="0"/>
                <a:ea typeface="Gelasio Semi Bold" pitchFamily="34" charset="-122"/>
                <a:cs typeface="Gelasio Semi Bold" pitchFamily="34" charset="-120"/>
              </a:rPr>
              <a:t>Concise, Actionable Summary for Senior Management:</a:t>
            </a:r>
            <a:endParaRPr lang="en-US" sz="1950" dirty="0"/>
          </a:p>
        </p:txBody>
      </p:sp>
      <p:sp>
        <p:nvSpPr>
          <p:cNvPr id="6" name="Text 3"/>
          <p:cNvSpPr/>
          <p:nvPr/>
        </p:nvSpPr>
        <p:spPr>
          <a:xfrm>
            <a:off x="1091446" y="4510207"/>
            <a:ext cx="7258764" cy="1587698"/>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Recommendation: Immediately operationalize the XGBoost predictive model to create a daily Performance Score for every fund. Transition the research process to a quantitative framework where Alpha, Expense Ratio, and Sortino Ratio are the non-negotiable primary screening criteria, reducing reliance on backward-looking returns.</a:t>
            </a:r>
            <a:endParaRPr lang="en-US" sz="1550" dirty="0"/>
          </a:p>
        </p:txBody>
      </p:sp>
      <p:sp>
        <p:nvSpPr>
          <p:cNvPr id="7" name="Shape 4"/>
          <p:cNvSpPr/>
          <p:nvPr/>
        </p:nvSpPr>
        <p:spPr>
          <a:xfrm>
            <a:off x="793790" y="4286964"/>
            <a:ext cx="22860" cy="2034183"/>
          </a:xfrm>
          <a:prstGeom prst="rect">
            <a:avLst/>
          </a:prstGeom>
          <a:solidFill>
            <a:srgbClr val="D3C5B6"/>
          </a:solidFill>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1041797" y="1216462"/>
            <a:ext cx="11919704" cy="620078"/>
          </a:xfrm>
          <a:prstGeom prst="rect">
            <a:avLst/>
          </a:prstGeom>
          <a:noFill/>
          <a:ln/>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Deployment Roadmap: Process, Data, Technology</a:t>
            </a:r>
            <a:endParaRPr lang="en-US" sz="3900" dirty="0"/>
          </a:p>
        </p:txBody>
      </p:sp>
      <p:sp>
        <p:nvSpPr>
          <p:cNvPr id="3" name="Shape 1"/>
          <p:cNvSpPr/>
          <p:nvPr/>
        </p:nvSpPr>
        <p:spPr>
          <a:xfrm>
            <a:off x="793790" y="2233374"/>
            <a:ext cx="793790" cy="1461016"/>
          </a:xfrm>
          <a:prstGeom prst="roundRect">
            <a:avLst>
              <a:gd name="adj" fmla="val 360049"/>
            </a:avLst>
          </a:prstGeom>
          <a:solidFill>
            <a:srgbClr val="EEE8DD"/>
          </a:solidFill>
          <a:ln/>
        </p:spPr>
        <p:txBody>
          <a:bodyPr/>
          <a:lstStyle/>
          <a:p>
            <a:endParaRPr lang="en-US"/>
          </a:p>
        </p:txBody>
      </p:sp>
      <p:pic>
        <p:nvPicPr>
          <p:cNvPr id="4" name="Image 0"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1797" y="2814995"/>
            <a:ext cx="297656" cy="297656"/>
          </a:xfrm>
          <a:prstGeom prst="rect">
            <a:avLst/>
          </a:prstGeom>
        </p:spPr>
      </p:pic>
      <p:sp>
        <p:nvSpPr>
          <p:cNvPr id="5" name="Text 2"/>
          <p:cNvSpPr/>
          <p:nvPr/>
        </p:nvSpPr>
        <p:spPr>
          <a:xfrm>
            <a:off x="1785938" y="2431733"/>
            <a:ext cx="4866799" cy="310158"/>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Process: Shadow Deployment (90 Days)</a:t>
            </a:r>
            <a:endParaRPr lang="en-US" sz="1950" dirty="0"/>
          </a:p>
        </p:txBody>
      </p:sp>
      <p:sp>
        <p:nvSpPr>
          <p:cNvPr id="6" name="Text 3"/>
          <p:cNvSpPr/>
          <p:nvPr/>
        </p:nvSpPr>
        <p:spPr>
          <a:xfrm>
            <a:off x="1785938" y="2860953"/>
            <a:ext cx="12050673"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Run the model's predictive scores alongside current analyst recommendations without making final decisions. Compare model- vs. analyst-driven portfolio performance to build internal trust.</a:t>
            </a:r>
            <a:endParaRPr lang="en-US" sz="1550" dirty="0"/>
          </a:p>
        </p:txBody>
      </p:sp>
      <p:sp>
        <p:nvSpPr>
          <p:cNvPr id="7" name="Shape 4"/>
          <p:cNvSpPr/>
          <p:nvPr/>
        </p:nvSpPr>
        <p:spPr>
          <a:xfrm>
            <a:off x="793790" y="3892748"/>
            <a:ext cx="793790" cy="1461016"/>
          </a:xfrm>
          <a:prstGeom prst="roundRect">
            <a:avLst>
              <a:gd name="adj" fmla="val 360049"/>
            </a:avLst>
          </a:prstGeom>
          <a:solidFill>
            <a:srgbClr val="EEE8DD"/>
          </a:solidFill>
          <a:ln/>
        </p:spPr>
        <p:txBody>
          <a:bodyPr/>
          <a:lstStyle/>
          <a:p>
            <a:endParaRPr lang="en-US"/>
          </a:p>
        </p:txBody>
      </p:sp>
      <p:pic>
        <p:nvPicPr>
          <p:cNvPr id="8" name="Image 1"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1797" y="4474369"/>
            <a:ext cx="297656" cy="297656"/>
          </a:xfrm>
          <a:prstGeom prst="rect">
            <a:avLst/>
          </a:prstGeom>
        </p:spPr>
      </p:pic>
      <p:sp>
        <p:nvSpPr>
          <p:cNvPr id="9" name="Text 5"/>
          <p:cNvSpPr/>
          <p:nvPr/>
        </p:nvSpPr>
        <p:spPr>
          <a:xfrm>
            <a:off x="1785938" y="4091107"/>
            <a:ext cx="4000738" cy="310158"/>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Data: Automate Feature Pipeline</a:t>
            </a:r>
            <a:endParaRPr lang="en-US" sz="1950" dirty="0"/>
          </a:p>
        </p:txBody>
      </p:sp>
      <p:sp>
        <p:nvSpPr>
          <p:cNvPr id="10" name="Text 6"/>
          <p:cNvSpPr/>
          <p:nvPr/>
        </p:nvSpPr>
        <p:spPr>
          <a:xfrm>
            <a:off x="1785938" y="4520327"/>
            <a:ext cx="12050673"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Create an ETL (Extract, Transform, Load) pipeline that daily extracts the 21 key predictor features (especially Alpha and Sortino) and scales/encodes them exactly as done in the model training.</a:t>
            </a:r>
            <a:endParaRPr lang="en-US" sz="1550" dirty="0"/>
          </a:p>
        </p:txBody>
      </p:sp>
      <p:sp>
        <p:nvSpPr>
          <p:cNvPr id="11" name="Shape 7"/>
          <p:cNvSpPr/>
          <p:nvPr/>
        </p:nvSpPr>
        <p:spPr>
          <a:xfrm>
            <a:off x="793790" y="5552123"/>
            <a:ext cx="793790" cy="1461016"/>
          </a:xfrm>
          <a:prstGeom prst="roundRect">
            <a:avLst>
              <a:gd name="adj" fmla="val 360049"/>
            </a:avLst>
          </a:prstGeom>
          <a:solidFill>
            <a:srgbClr val="EEE8DD"/>
          </a:solidFill>
          <a:ln/>
        </p:spPr>
        <p:txBody>
          <a:bodyPr/>
          <a:lstStyle/>
          <a:p>
            <a:endParaRPr lang="en-US"/>
          </a:p>
        </p:txBody>
      </p:sp>
      <p:pic>
        <p:nvPicPr>
          <p:cNvPr id="12" name="Image 2"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1797" y="6133743"/>
            <a:ext cx="297656" cy="297656"/>
          </a:xfrm>
          <a:prstGeom prst="rect">
            <a:avLst/>
          </a:prstGeom>
        </p:spPr>
      </p:pic>
      <p:sp>
        <p:nvSpPr>
          <p:cNvPr id="13" name="Text 8"/>
          <p:cNvSpPr/>
          <p:nvPr/>
        </p:nvSpPr>
        <p:spPr>
          <a:xfrm>
            <a:off x="1785938" y="5750481"/>
            <a:ext cx="5207556" cy="310158"/>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Technology: API Microservice Deployment</a:t>
            </a:r>
            <a:endParaRPr lang="en-US" sz="1950" dirty="0"/>
          </a:p>
        </p:txBody>
      </p:sp>
      <p:sp>
        <p:nvSpPr>
          <p:cNvPr id="14" name="Text 9"/>
          <p:cNvSpPr/>
          <p:nvPr/>
        </p:nvSpPr>
        <p:spPr>
          <a:xfrm>
            <a:off x="1785938" y="6179701"/>
            <a:ext cx="12050673"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Deploy the Champion Model (XGBoost) as a secure, low-latency API endpoint using a framework like Flask/Docker. This allows advisory tools and portfolio management software to query the model for an instant fund score.</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1238250" y="1980605"/>
            <a:ext cx="10402729" cy="620078"/>
          </a:xfrm>
          <a:prstGeom prst="rect">
            <a:avLst/>
          </a:prstGeom>
          <a:noFill/>
          <a:ln/>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Measurable Outcomes &amp; Monitoring Metrics</a:t>
            </a:r>
            <a:endParaRPr lang="en-US" sz="3900" dirty="0"/>
          </a:p>
        </p:txBody>
      </p:sp>
      <p:sp>
        <p:nvSpPr>
          <p:cNvPr id="3" name="Shape 1"/>
          <p:cNvSpPr/>
          <p:nvPr/>
        </p:nvSpPr>
        <p:spPr>
          <a:xfrm>
            <a:off x="793790" y="2997518"/>
            <a:ext cx="13042821" cy="3251478"/>
          </a:xfrm>
          <a:prstGeom prst="roundRect">
            <a:avLst>
              <a:gd name="adj" fmla="val 916"/>
            </a:avLst>
          </a:prstGeom>
          <a:noFill/>
          <a:ln w="7620">
            <a:solidFill>
              <a:srgbClr val="000000">
                <a:alpha val="8000"/>
              </a:srgbClr>
            </a:solidFill>
            <a:prstDash val="solid"/>
          </a:ln>
        </p:spPr>
        <p:txBody>
          <a:bodyPr/>
          <a:lstStyle/>
          <a:p>
            <a:endParaRPr lang="en-US"/>
          </a:p>
        </p:txBody>
      </p:sp>
      <p:sp>
        <p:nvSpPr>
          <p:cNvPr id="4" name="Shape 2"/>
          <p:cNvSpPr/>
          <p:nvPr/>
        </p:nvSpPr>
        <p:spPr>
          <a:xfrm>
            <a:off x="801410" y="3005138"/>
            <a:ext cx="13027581" cy="570905"/>
          </a:xfrm>
          <a:prstGeom prst="rect">
            <a:avLst/>
          </a:prstGeom>
          <a:solidFill>
            <a:srgbClr val="FFFFFF">
              <a:alpha val="4000"/>
            </a:srgbClr>
          </a:solidFill>
          <a:ln/>
        </p:spPr>
        <p:txBody>
          <a:bodyPr/>
          <a:lstStyle/>
          <a:p>
            <a:endParaRPr lang="en-US"/>
          </a:p>
        </p:txBody>
      </p:sp>
      <p:sp>
        <p:nvSpPr>
          <p:cNvPr id="5" name="Text 3"/>
          <p:cNvSpPr/>
          <p:nvPr/>
        </p:nvSpPr>
        <p:spPr>
          <a:xfrm>
            <a:off x="999887" y="3131820"/>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Metric</a:t>
            </a:r>
            <a:endParaRPr lang="en-US" sz="1550" dirty="0"/>
          </a:p>
        </p:txBody>
      </p:sp>
      <p:sp>
        <p:nvSpPr>
          <p:cNvPr id="6" name="Text 4"/>
          <p:cNvSpPr/>
          <p:nvPr/>
        </p:nvSpPr>
        <p:spPr>
          <a:xfrm>
            <a:off x="4911923" y="3131820"/>
            <a:ext cx="5458063"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Business Goal</a:t>
            </a:r>
            <a:endParaRPr lang="en-US" sz="1550" dirty="0"/>
          </a:p>
        </p:txBody>
      </p:sp>
      <p:sp>
        <p:nvSpPr>
          <p:cNvPr id="7" name="Text 5"/>
          <p:cNvSpPr/>
          <p:nvPr/>
        </p:nvSpPr>
        <p:spPr>
          <a:xfrm>
            <a:off x="10774323" y="3131820"/>
            <a:ext cx="2856309"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Monitoring Frequency</a:t>
            </a:r>
            <a:endParaRPr lang="en-US" sz="1550" dirty="0"/>
          </a:p>
        </p:txBody>
      </p:sp>
      <p:sp>
        <p:nvSpPr>
          <p:cNvPr id="8" name="Shape 6"/>
          <p:cNvSpPr/>
          <p:nvPr/>
        </p:nvSpPr>
        <p:spPr>
          <a:xfrm>
            <a:off x="801410" y="3576042"/>
            <a:ext cx="13027581" cy="888444"/>
          </a:xfrm>
          <a:prstGeom prst="rect">
            <a:avLst/>
          </a:prstGeom>
          <a:solidFill>
            <a:srgbClr val="000000">
              <a:alpha val="4000"/>
            </a:srgbClr>
          </a:solidFill>
          <a:ln/>
        </p:spPr>
        <p:txBody>
          <a:bodyPr/>
          <a:lstStyle/>
          <a:p>
            <a:endParaRPr lang="en-US"/>
          </a:p>
        </p:txBody>
      </p:sp>
      <p:sp>
        <p:nvSpPr>
          <p:cNvPr id="9" name="Text 7"/>
          <p:cNvSpPr/>
          <p:nvPr/>
        </p:nvSpPr>
        <p:spPr>
          <a:xfrm>
            <a:off x="999887" y="3702725"/>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Portfolio Outperformance Rate</a:t>
            </a:r>
            <a:endParaRPr lang="en-US" sz="1550" dirty="0"/>
          </a:p>
        </p:txBody>
      </p:sp>
      <p:sp>
        <p:nvSpPr>
          <p:cNvPr id="10" name="Text 8"/>
          <p:cNvSpPr/>
          <p:nvPr/>
        </p:nvSpPr>
        <p:spPr>
          <a:xfrm>
            <a:off x="4911923" y="3702725"/>
            <a:ext cx="5458063"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Primary Outcome: Percentage of model-recommended funds that beat the market benchmark over 1 year</a:t>
            </a:r>
            <a:endParaRPr lang="en-US" sz="1550" dirty="0"/>
          </a:p>
        </p:txBody>
      </p:sp>
      <p:sp>
        <p:nvSpPr>
          <p:cNvPr id="11" name="Text 9"/>
          <p:cNvSpPr/>
          <p:nvPr/>
        </p:nvSpPr>
        <p:spPr>
          <a:xfrm>
            <a:off x="10774323" y="3702725"/>
            <a:ext cx="2856309"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Quarterly</a:t>
            </a:r>
            <a:endParaRPr lang="en-US" sz="1550" dirty="0"/>
          </a:p>
        </p:txBody>
      </p:sp>
      <p:sp>
        <p:nvSpPr>
          <p:cNvPr id="12" name="Shape 10"/>
          <p:cNvSpPr/>
          <p:nvPr/>
        </p:nvSpPr>
        <p:spPr>
          <a:xfrm>
            <a:off x="801410" y="4464487"/>
            <a:ext cx="13027581" cy="888444"/>
          </a:xfrm>
          <a:prstGeom prst="rect">
            <a:avLst/>
          </a:prstGeom>
          <a:solidFill>
            <a:srgbClr val="FFFFFF">
              <a:alpha val="4000"/>
            </a:srgbClr>
          </a:solidFill>
          <a:ln/>
        </p:spPr>
        <p:txBody>
          <a:bodyPr/>
          <a:lstStyle/>
          <a:p>
            <a:endParaRPr lang="en-US"/>
          </a:p>
        </p:txBody>
      </p:sp>
      <p:sp>
        <p:nvSpPr>
          <p:cNvPr id="13" name="Text 11"/>
          <p:cNvSpPr/>
          <p:nvPr/>
        </p:nvSpPr>
        <p:spPr>
          <a:xfrm>
            <a:off x="999887" y="4591169"/>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Model Score Distribution</a:t>
            </a:r>
            <a:endParaRPr lang="en-US" sz="1550" dirty="0"/>
          </a:p>
        </p:txBody>
      </p:sp>
      <p:sp>
        <p:nvSpPr>
          <p:cNvPr id="14" name="Text 12"/>
          <p:cNvSpPr/>
          <p:nvPr/>
        </p:nvSpPr>
        <p:spPr>
          <a:xfrm>
            <a:off x="4911923" y="4591169"/>
            <a:ext cx="5458063"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Monitor the stability of the predicted ROC-AUC on live, unseen data to detect concept drift</a:t>
            </a:r>
            <a:endParaRPr lang="en-US" sz="1550" dirty="0"/>
          </a:p>
        </p:txBody>
      </p:sp>
      <p:sp>
        <p:nvSpPr>
          <p:cNvPr id="15" name="Text 13"/>
          <p:cNvSpPr/>
          <p:nvPr/>
        </p:nvSpPr>
        <p:spPr>
          <a:xfrm>
            <a:off x="10774323" y="4591169"/>
            <a:ext cx="2856309"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Monthly</a:t>
            </a:r>
            <a:endParaRPr lang="en-US" sz="1550" dirty="0"/>
          </a:p>
        </p:txBody>
      </p:sp>
      <p:sp>
        <p:nvSpPr>
          <p:cNvPr id="16" name="Shape 14"/>
          <p:cNvSpPr/>
          <p:nvPr/>
        </p:nvSpPr>
        <p:spPr>
          <a:xfrm>
            <a:off x="801410" y="5352931"/>
            <a:ext cx="13027581" cy="888444"/>
          </a:xfrm>
          <a:prstGeom prst="rect">
            <a:avLst/>
          </a:prstGeom>
          <a:solidFill>
            <a:srgbClr val="000000">
              <a:alpha val="4000"/>
            </a:srgbClr>
          </a:solidFill>
          <a:ln/>
        </p:spPr>
        <p:txBody>
          <a:bodyPr/>
          <a:lstStyle/>
          <a:p>
            <a:endParaRPr lang="en-US"/>
          </a:p>
        </p:txBody>
      </p:sp>
      <p:sp>
        <p:nvSpPr>
          <p:cNvPr id="17" name="Text 15"/>
          <p:cNvSpPr/>
          <p:nvPr/>
        </p:nvSpPr>
        <p:spPr>
          <a:xfrm>
            <a:off x="999887" y="5479613"/>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Cost Savings</a:t>
            </a:r>
            <a:endParaRPr lang="en-US" sz="1550" dirty="0"/>
          </a:p>
        </p:txBody>
      </p:sp>
      <p:sp>
        <p:nvSpPr>
          <p:cNvPr id="18" name="Text 16"/>
          <p:cNvSpPr/>
          <p:nvPr/>
        </p:nvSpPr>
        <p:spPr>
          <a:xfrm>
            <a:off x="4911923" y="5479613"/>
            <a:ext cx="5458063"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Track the average Expense Ratio of the overall portfolio post-implementation</a:t>
            </a:r>
            <a:endParaRPr lang="en-US" sz="1550" dirty="0"/>
          </a:p>
        </p:txBody>
      </p:sp>
      <p:sp>
        <p:nvSpPr>
          <p:cNvPr id="19" name="Text 17"/>
          <p:cNvSpPr/>
          <p:nvPr/>
        </p:nvSpPr>
        <p:spPr>
          <a:xfrm>
            <a:off x="10774323" y="5479613"/>
            <a:ext cx="2856309"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Quarterly</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26125" y="374452"/>
            <a:ext cx="4260533" cy="332899"/>
          </a:xfrm>
          <a:prstGeom prst="rect">
            <a:avLst/>
          </a:prstGeom>
          <a:noFill/>
          <a:ln/>
        </p:spPr>
        <p:txBody>
          <a:bodyPr wrap="none" lIns="0" tIns="0" rIns="0" bIns="0" rtlCol="0" anchor="t"/>
          <a:lstStyle/>
          <a:p>
            <a:pPr marL="0" indent="0" algn="l">
              <a:lnSpc>
                <a:spcPts val="2600"/>
              </a:lnSpc>
              <a:buNone/>
            </a:pPr>
            <a:r>
              <a:rPr lang="en-US" sz="2800" dirty="0">
                <a:solidFill>
                  <a:srgbClr val="484237"/>
                </a:solidFill>
                <a:latin typeface="Gelasio Semi Bold" pitchFamily="34" charset="0"/>
                <a:ea typeface="Gelasio Semi Bold" pitchFamily="34" charset="-122"/>
                <a:cs typeface="Gelasio Semi Bold" pitchFamily="34" charset="-120"/>
              </a:rPr>
              <a:t>Assumptions &amp; Data Limitations</a:t>
            </a:r>
            <a:endParaRPr lang="en-US" sz="2800" dirty="0"/>
          </a:p>
        </p:txBody>
      </p:sp>
      <p:pic>
        <p:nvPicPr>
          <p:cNvPr id="3" name="Image 0" descr="preencoded.png"/>
          <p:cNvPicPr>
            <a:picLocks noChangeAspect="1"/>
          </p:cNvPicPr>
          <p:nvPr/>
        </p:nvPicPr>
        <p:blipFill>
          <a:blip r:embed="rId4"/>
          <a:stretch>
            <a:fillRect/>
          </a:stretch>
        </p:blipFill>
        <p:spPr>
          <a:xfrm>
            <a:off x="6299955" y="1067320"/>
            <a:ext cx="8096369" cy="5840864"/>
          </a:xfrm>
          <a:prstGeom prst="rect">
            <a:avLst/>
          </a:prstGeom>
        </p:spPr>
      </p:pic>
      <p:sp>
        <p:nvSpPr>
          <p:cNvPr id="4" name="Text 1"/>
          <p:cNvSpPr/>
          <p:nvPr/>
        </p:nvSpPr>
        <p:spPr>
          <a:xfrm>
            <a:off x="1182624" y="1071563"/>
            <a:ext cx="4657344" cy="708469"/>
          </a:xfrm>
          <a:prstGeom prst="rect">
            <a:avLst/>
          </a:prstGeom>
          <a:noFill/>
          <a:ln/>
        </p:spPr>
        <p:txBody>
          <a:bodyPr wrap="none" lIns="0" tIns="0" rIns="0" bIns="0" rtlCol="0" anchor="t"/>
          <a:lstStyle/>
          <a:p>
            <a:pPr marL="0" indent="0" algn="l">
              <a:lnSpc>
                <a:spcPts val="1300"/>
              </a:lnSpc>
              <a:buNone/>
            </a:pPr>
            <a:r>
              <a:rPr lang="en-US" sz="2200" dirty="0">
                <a:solidFill>
                  <a:srgbClr val="746558"/>
                </a:solidFill>
                <a:latin typeface="Gelasio" pitchFamily="34" charset="0"/>
                <a:ea typeface="Gelasio" pitchFamily="34" charset="-122"/>
                <a:cs typeface="Gelasio" pitchFamily="34" charset="-120"/>
              </a:rPr>
              <a:t>Key Limitations to Consider:</a:t>
            </a:r>
            <a:endParaRPr lang="en-US" sz="2200" dirty="0"/>
          </a:p>
        </p:txBody>
      </p:sp>
      <p:grpSp>
        <p:nvGrpSpPr>
          <p:cNvPr id="21" name="Group 20">
            <a:extLst>
              <a:ext uri="{FF2B5EF4-FFF2-40B4-BE49-F238E27FC236}">
                <a16:creationId xmlns:a16="http://schemas.microsoft.com/office/drawing/2014/main" id="{7B5566A2-8A0A-CC61-8A2F-426D20D30BAE}"/>
              </a:ext>
            </a:extLst>
          </p:cNvPr>
          <p:cNvGrpSpPr/>
          <p:nvPr/>
        </p:nvGrpSpPr>
        <p:grpSpPr>
          <a:xfrm>
            <a:off x="1036366" y="1545252"/>
            <a:ext cx="4878659" cy="1624772"/>
            <a:chOff x="1036367" y="1545253"/>
            <a:chExt cx="4521756" cy="985004"/>
          </a:xfrm>
        </p:grpSpPr>
        <p:sp>
          <p:nvSpPr>
            <p:cNvPr id="5" name="Shape 2"/>
            <p:cNvSpPr/>
            <p:nvPr/>
          </p:nvSpPr>
          <p:spPr>
            <a:xfrm>
              <a:off x="1036367" y="1545253"/>
              <a:ext cx="4521756" cy="985004"/>
            </a:xfrm>
            <a:prstGeom prst="roundRect">
              <a:avLst>
                <a:gd name="adj" fmla="val 7427"/>
              </a:avLst>
            </a:prstGeom>
            <a:solidFill>
              <a:srgbClr val="F9F6F0"/>
            </a:solidFill>
            <a:ln w="15240">
              <a:solidFill>
                <a:srgbClr val="D4CEC3"/>
              </a:solidFill>
              <a:prstDash val="solid"/>
            </a:ln>
          </p:spPr>
          <p:txBody>
            <a:bodyPr/>
            <a:lstStyle/>
            <a:p>
              <a:endParaRPr lang="en-US"/>
            </a:p>
          </p:txBody>
        </p:sp>
        <p:grpSp>
          <p:nvGrpSpPr>
            <p:cNvPr id="18" name="Group 17">
              <a:extLst>
                <a:ext uri="{FF2B5EF4-FFF2-40B4-BE49-F238E27FC236}">
                  <a16:creationId xmlns:a16="http://schemas.microsoft.com/office/drawing/2014/main" id="{962D39AD-B7F3-7756-4798-F51278A4DA56}"/>
                </a:ext>
              </a:extLst>
            </p:cNvPr>
            <p:cNvGrpSpPr/>
            <p:nvPr/>
          </p:nvGrpSpPr>
          <p:grpSpPr>
            <a:xfrm>
              <a:off x="1036367" y="1545253"/>
              <a:ext cx="4336364" cy="985004"/>
              <a:chOff x="410885" y="6870025"/>
              <a:chExt cx="4336364" cy="985004"/>
            </a:xfrm>
          </p:grpSpPr>
          <p:grpSp>
            <p:nvGrpSpPr>
              <p:cNvPr id="17" name="Group 16">
                <a:extLst>
                  <a:ext uri="{FF2B5EF4-FFF2-40B4-BE49-F238E27FC236}">
                    <a16:creationId xmlns:a16="http://schemas.microsoft.com/office/drawing/2014/main" id="{CF3C7B5A-28B9-5D95-7C8A-5171E1D0ED26}"/>
                  </a:ext>
                </a:extLst>
              </p:cNvPr>
              <p:cNvGrpSpPr/>
              <p:nvPr/>
            </p:nvGrpSpPr>
            <p:grpSpPr>
              <a:xfrm>
                <a:off x="410885" y="6870025"/>
                <a:ext cx="1514237" cy="985004"/>
                <a:chOff x="410885" y="6870025"/>
                <a:chExt cx="1514237" cy="985004"/>
              </a:xfrm>
            </p:grpSpPr>
            <p:sp>
              <p:nvSpPr>
                <p:cNvPr id="6" name="Shape 3"/>
                <p:cNvSpPr/>
                <p:nvPr/>
              </p:nvSpPr>
              <p:spPr>
                <a:xfrm>
                  <a:off x="410885" y="6870025"/>
                  <a:ext cx="60960" cy="985004"/>
                </a:xfrm>
                <a:prstGeom prst="roundRect">
                  <a:avLst>
                    <a:gd name="adj" fmla="val 26213"/>
                  </a:avLst>
                </a:prstGeom>
                <a:solidFill>
                  <a:srgbClr val="D3C5B6"/>
                </a:solidFill>
                <a:ln/>
              </p:spPr>
              <p:txBody>
                <a:bodyPr/>
                <a:lstStyle/>
                <a:p>
                  <a:endParaRPr lang="en-US"/>
                </a:p>
              </p:txBody>
            </p:sp>
            <p:sp>
              <p:nvSpPr>
                <p:cNvPr id="7" name="Text 4"/>
                <p:cNvSpPr/>
                <p:nvPr/>
              </p:nvSpPr>
              <p:spPr>
                <a:xfrm>
                  <a:off x="593527" y="6991707"/>
                  <a:ext cx="1331595" cy="166330"/>
                </a:xfrm>
                <a:prstGeom prst="rect">
                  <a:avLst/>
                </a:prstGeom>
                <a:noFill/>
                <a:ln/>
              </p:spPr>
              <p:txBody>
                <a:bodyPr wrap="none" lIns="0" tIns="0" rIns="0" bIns="0" rtlCol="0" anchor="t"/>
                <a:lstStyle/>
                <a:p>
                  <a:pPr marL="0" indent="0" algn="l">
                    <a:lnSpc>
                      <a:spcPts val="1300"/>
                    </a:lnSpc>
                    <a:buNone/>
                  </a:pPr>
                  <a:r>
                    <a:rPr lang="en-US" dirty="0">
                      <a:solidFill>
                        <a:srgbClr val="746558"/>
                      </a:solidFill>
                      <a:latin typeface="Gelasio Semi Bold" pitchFamily="34" charset="0"/>
                      <a:ea typeface="Gelasio Semi Bold" pitchFamily="34" charset="-122"/>
                      <a:cs typeface="Gelasio Semi Bold" pitchFamily="34" charset="-120"/>
                    </a:rPr>
                    <a:t>Predictor Stability</a:t>
                  </a:r>
                  <a:endParaRPr lang="en-US" dirty="0"/>
                </a:p>
              </p:txBody>
            </p:sp>
          </p:grpSp>
          <p:sp>
            <p:nvSpPr>
              <p:cNvPr id="8" name="Text 5"/>
              <p:cNvSpPr/>
              <p:nvPr/>
            </p:nvSpPr>
            <p:spPr>
              <a:xfrm>
                <a:off x="593527" y="7278154"/>
                <a:ext cx="4153722" cy="450928"/>
              </a:xfrm>
              <a:prstGeom prst="rect">
                <a:avLst/>
              </a:prstGeom>
              <a:noFill/>
              <a:ln/>
            </p:spPr>
            <p:txBody>
              <a:bodyPr wrap="square" lIns="0" tIns="0" rIns="0" bIns="0" rtlCol="0" anchor="t"/>
              <a:lstStyle/>
              <a:p>
                <a:pPr marL="0" indent="0" algn="l">
                  <a:lnSpc>
                    <a:spcPts val="1300"/>
                  </a:lnSpc>
                  <a:buNone/>
                </a:pPr>
                <a:r>
                  <a:rPr lang="en-US" dirty="0">
                    <a:solidFill>
                      <a:srgbClr val="746558"/>
                    </a:solidFill>
                    <a:latin typeface="Gelasio" pitchFamily="34" charset="0"/>
                    <a:ea typeface="Gelasio" pitchFamily="34" charset="-122"/>
                    <a:cs typeface="Gelasio" pitchFamily="34" charset="-120"/>
                  </a:rPr>
                  <a:t>The model assumes the current data definitions and calculation methodologies (e.g., how Alpha is calculated) remain constant across the industry.</a:t>
                </a:r>
                <a:endParaRPr lang="en-US" dirty="0"/>
              </a:p>
            </p:txBody>
          </p:sp>
        </p:grpSp>
      </p:grpSp>
      <p:grpSp>
        <p:nvGrpSpPr>
          <p:cNvPr id="19" name="Group 18">
            <a:extLst>
              <a:ext uri="{FF2B5EF4-FFF2-40B4-BE49-F238E27FC236}">
                <a16:creationId xmlns:a16="http://schemas.microsoft.com/office/drawing/2014/main" id="{2606A935-1621-BBE6-985E-B995F7D8028A}"/>
              </a:ext>
            </a:extLst>
          </p:cNvPr>
          <p:cNvGrpSpPr/>
          <p:nvPr/>
        </p:nvGrpSpPr>
        <p:grpSpPr>
          <a:xfrm>
            <a:off x="1036367" y="3368158"/>
            <a:ext cx="4878658" cy="1603891"/>
            <a:chOff x="5039082" y="6870025"/>
            <a:chExt cx="4521756" cy="985004"/>
          </a:xfrm>
        </p:grpSpPr>
        <p:sp>
          <p:nvSpPr>
            <p:cNvPr id="9" name="Shape 6"/>
            <p:cNvSpPr/>
            <p:nvPr/>
          </p:nvSpPr>
          <p:spPr>
            <a:xfrm>
              <a:off x="5039082" y="6870025"/>
              <a:ext cx="4521756" cy="985004"/>
            </a:xfrm>
            <a:prstGeom prst="roundRect">
              <a:avLst>
                <a:gd name="adj" fmla="val 7427"/>
              </a:avLst>
            </a:prstGeom>
            <a:solidFill>
              <a:srgbClr val="F9F6F0"/>
            </a:solidFill>
            <a:ln w="15240">
              <a:solidFill>
                <a:srgbClr val="D4CEC3"/>
              </a:solidFill>
              <a:prstDash val="solid"/>
            </a:ln>
          </p:spPr>
          <p:txBody>
            <a:bodyPr/>
            <a:lstStyle/>
            <a:p>
              <a:endParaRPr lang="en-US" sz="1600"/>
            </a:p>
          </p:txBody>
        </p:sp>
        <p:sp>
          <p:nvSpPr>
            <p:cNvPr id="10" name="Shape 7"/>
            <p:cNvSpPr/>
            <p:nvPr/>
          </p:nvSpPr>
          <p:spPr>
            <a:xfrm>
              <a:off x="5039082" y="6870025"/>
              <a:ext cx="60960" cy="985004"/>
            </a:xfrm>
            <a:prstGeom prst="roundRect">
              <a:avLst>
                <a:gd name="adj" fmla="val 26213"/>
              </a:avLst>
            </a:prstGeom>
            <a:solidFill>
              <a:srgbClr val="D3C5B6"/>
            </a:solidFill>
            <a:ln/>
          </p:spPr>
          <p:txBody>
            <a:bodyPr/>
            <a:lstStyle/>
            <a:p>
              <a:endParaRPr lang="en-US" sz="1600"/>
            </a:p>
          </p:txBody>
        </p:sp>
        <p:sp>
          <p:nvSpPr>
            <p:cNvPr id="11" name="Text 8"/>
            <p:cNvSpPr/>
            <p:nvPr/>
          </p:nvSpPr>
          <p:spPr>
            <a:xfrm>
              <a:off x="5221724" y="6991707"/>
              <a:ext cx="1352669" cy="166330"/>
            </a:xfrm>
            <a:prstGeom prst="rect">
              <a:avLst/>
            </a:prstGeom>
            <a:noFill/>
            <a:ln/>
          </p:spPr>
          <p:txBody>
            <a:bodyPr wrap="none" lIns="0" tIns="0" rIns="0" bIns="0" rtlCol="0" anchor="t"/>
            <a:lstStyle/>
            <a:p>
              <a:pPr marL="0" indent="0" algn="l">
                <a:lnSpc>
                  <a:spcPts val="1300"/>
                </a:lnSpc>
                <a:buNone/>
              </a:pPr>
              <a:r>
                <a:rPr lang="en-US" sz="1600" dirty="0">
                  <a:solidFill>
                    <a:srgbClr val="746558"/>
                  </a:solidFill>
                  <a:latin typeface="Gelasio Semi Bold" pitchFamily="34" charset="0"/>
                  <a:ea typeface="Gelasio Semi Bold" pitchFamily="34" charset="-122"/>
                  <a:cs typeface="Gelasio Semi Bold" pitchFamily="34" charset="-120"/>
                </a:rPr>
                <a:t>Market Regime Shift</a:t>
              </a:r>
              <a:endParaRPr lang="en-US" sz="1600" dirty="0"/>
            </a:p>
          </p:txBody>
        </p:sp>
        <p:sp>
          <p:nvSpPr>
            <p:cNvPr id="12" name="Text 9"/>
            <p:cNvSpPr/>
            <p:nvPr/>
          </p:nvSpPr>
          <p:spPr>
            <a:xfrm>
              <a:off x="5221724" y="7221855"/>
              <a:ext cx="4232672" cy="511493"/>
            </a:xfrm>
            <a:prstGeom prst="rect">
              <a:avLst/>
            </a:prstGeom>
            <a:noFill/>
            <a:ln/>
          </p:spPr>
          <p:txBody>
            <a:bodyPr wrap="square" lIns="0" tIns="0" rIns="0" bIns="0" rtlCol="0" anchor="t"/>
            <a:lstStyle/>
            <a:p>
              <a:pPr marL="0" indent="0" algn="l">
                <a:lnSpc>
                  <a:spcPts val="1300"/>
                </a:lnSpc>
                <a:buNone/>
              </a:pPr>
              <a:r>
                <a:rPr lang="en-US" sz="1600" dirty="0">
                  <a:solidFill>
                    <a:srgbClr val="746558"/>
                  </a:solidFill>
                  <a:latin typeface="Gelasio" pitchFamily="34" charset="0"/>
                  <a:ea typeface="Gelasio" pitchFamily="34" charset="-122"/>
                  <a:cs typeface="Gelasio" pitchFamily="34" charset="-120"/>
                </a:rPr>
                <a:t>The model was trained on data reflecting a specific market environment. Extreme changes (e.g., sudden interest rate hikes, black swan events) may reduce its predictive power until new data is incorporated.</a:t>
              </a:r>
              <a:endParaRPr lang="en-US" sz="1600" dirty="0"/>
            </a:p>
          </p:txBody>
        </p:sp>
      </p:grpSp>
      <p:grpSp>
        <p:nvGrpSpPr>
          <p:cNvPr id="20" name="Group 19">
            <a:extLst>
              <a:ext uri="{FF2B5EF4-FFF2-40B4-BE49-F238E27FC236}">
                <a16:creationId xmlns:a16="http://schemas.microsoft.com/office/drawing/2014/main" id="{D9BD148D-87ED-A08E-AAA9-7C8BEC6B59EA}"/>
              </a:ext>
            </a:extLst>
          </p:cNvPr>
          <p:cNvGrpSpPr/>
          <p:nvPr/>
        </p:nvGrpSpPr>
        <p:grpSpPr>
          <a:xfrm>
            <a:off x="1036367" y="5304294"/>
            <a:ext cx="4878658" cy="1603890"/>
            <a:chOff x="9667280" y="6870025"/>
            <a:chExt cx="4536996" cy="985004"/>
          </a:xfrm>
        </p:grpSpPr>
        <p:sp>
          <p:nvSpPr>
            <p:cNvPr id="13" name="Shape 10"/>
            <p:cNvSpPr/>
            <p:nvPr/>
          </p:nvSpPr>
          <p:spPr>
            <a:xfrm>
              <a:off x="9682520" y="6870025"/>
              <a:ext cx="4521756" cy="985004"/>
            </a:xfrm>
            <a:prstGeom prst="roundRect">
              <a:avLst>
                <a:gd name="adj" fmla="val 7427"/>
              </a:avLst>
            </a:prstGeom>
            <a:solidFill>
              <a:srgbClr val="F9F6F0"/>
            </a:solidFill>
            <a:ln w="15240">
              <a:solidFill>
                <a:srgbClr val="D4CEC3"/>
              </a:solidFill>
              <a:prstDash val="solid"/>
            </a:ln>
          </p:spPr>
          <p:txBody>
            <a:bodyPr/>
            <a:lstStyle/>
            <a:p>
              <a:endParaRPr lang="en-US" sz="1600"/>
            </a:p>
          </p:txBody>
        </p:sp>
        <p:sp>
          <p:nvSpPr>
            <p:cNvPr id="14" name="Shape 11"/>
            <p:cNvSpPr/>
            <p:nvPr/>
          </p:nvSpPr>
          <p:spPr>
            <a:xfrm>
              <a:off x="9667280" y="6870025"/>
              <a:ext cx="60960" cy="985004"/>
            </a:xfrm>
            <a:prstGeom prst="roundRect">
              <a:avLst>
                <a:gd name="adj" fmla="val 26213"/>
              </a:avLst>
            </a:prstGeom>
            <a:solidFill>
              <a:srgbClr val="D3C5B6"/>
            </a:solidFill>
            <a:ln/>
          </p:spPr>
          <p:txBody>
            <a:bodyPr/>
            <a:lstStyle/>
            <a:p>
              <a:endParaRPr lang="en-US" sz="1600"/>
            </a:p>
          </p:txBody>
        </p:sp>
        <p:sp>
          <p:nvSpPr>
            <p:cNvPr id="15" name="Text 12"/>
            <p:cNvSpPr/>
            <p:nvPr/>
          </p:nvSpPr>
          <p:spPr>
            <a:xfrm>
              <a:off x="9849922" y="6991707"/>
              <a:ext cx="1331595" cy="166330"/>
            </a:xfrm>
            <a:prstGeom prst="rect">
              <a:avLst/>
            </a:prstGeom>
            <a:noFill/>
            <a:ln/>
          </p:spPr>
          <p:txBody>
            <a:bodyPr wrap="none" lIns="0" tIns="0" rIns="0" bIns="0" rtlCol="0" anchor="t"/>
            <a:lstStyle/>
            <a:p>
              <a:pPr marL="0" indent="0" algn="l">
                <a:lnSpc>
                  <a:spcPts val="1300"/>
                </a:lnSpc>
                <a:buNone/>
              </a:pPr>
              <a:r>
                <a:rPr lang="en-US" sz="1600" dirty="0">
                  <a:solidFill>
                    <a:srgbClr val="746558"/>
                  </a:solidFill>
                  <a:latin typeface="Gelasio Semi Bold" pitchFamily="34" charset="0"/>
                  <a:ea typeface="Gelasio Semi Bold" pitchFamily="34" charset="-122"/>
                  <a:cs typeface="Gelasio Semi Bold" pitchFamily="34" charset="-120"/>
                </a:rPr>
                <a:t>No Macro Factors</a:t>
              </a:r>
              <a:endParaRPr lang="en-US" sz="1600" dirty="0"/>
            </a:p>
          </p:txBody>
        </p:sp>
        <p:sp>
          <p:nvSpPr>
            <p:cNvPr id="16" name="Text 13"/>
            <p:cNvSpPr/>
            <p:nvPr/>
          </p:nvSpPr>
          <p:spPr>
            <a:xfrm>
              <a:off x="9849922" y="7221855"/>
              <a:ext cx="4232672" cy="511493"/>
            </a:xfrm>
            <a:prstGeom prst="rect">
              <a:avLst/>
            </a:prstGeom>
            <a:noFill/>
            <a:ln/>
          </p:spPr>
          <p:txBody>
            <a:bodyPr wrap="square" lIns="0" tIns="0" rIns="0" bIns="0" rtlCol="0" anchor="t"/>
            <a:lstStyle/>
            <a:p>
              <a:pPr marL="0" indent="0" algn="l">
                <a:lnSpc>
                  <a:spcPts val="1300"/>
                </a:lnSpc>
                <a:buNone/>
              </a:pPr>
              <a:r>
                <a:rPr lang="en-US" sz="1600" dirty="0">
                  <a:solidFill>
                    <a:srgbClr val="746558"/>
                  </a:solidFill>
                  <a:latin typeface="Gelasio" pitchFamily="34" charset="0"/>
                  <a:ea typeface="Gelasio" pitchFamily="34" charset="-122"/>
                  <a:cs typeface="Gelasio" pitchFamily="34" charset="-120"/>
                </a:rPr>
                <a:t>The model is based purely on fund-specific characteristics. It does not account for macro-economic factors (e.g., GDP, Inflation, country-level risk), which may limit its ability to predict systemic market corrections.</a:t>
              </a:r>
              <a:endParaRPr lang="en-US" sz="1600" dirty="0"/>
            </a:p>
          </p:txBody>
        </p:sp>
      </p:gr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3" name="Text 0"/>
          <p:cNvSpPr/>
          <p:nvPr/>
        </p:nvSpPr>
        <p:spPr>
          <a:xfrm>
            <a:off x="6280190" y="1578293"/>
            <a:ext cx="7556421" cy="992267"/>
          </a:xfrm>
          <a:prstGeom prst="rect">
            <a:avLst/>
          </a:prstGeom>
          <a:noFill/>
          <a:ln/>
        </p:spPr>
        <p:txBody>
          <a:bodyPr wrap="square" lIns="0" tIns="0" rIns="0" bIns="0" rtlCol="0" anchor="t"/>
          <a:lstStyle/>
          <a:p>
            <a:pPr marL="0" indent="0" algn="l">
              <a:lnSpc>
                <a:spcPts val="3900"/>
              </a:lnSpc>
              <a:buNone/>
            </a:pPr>
            <a:r>
              <a:rPr lang="en-US" sz="3100" dirty="0">
                <a:solidFill>
                  <a:srgbClr val="484237"/>
                </a:solidFill>
                <a:latin typeface="Gelasio Semi Bold" pitchFamily="34" charset="0"/>
                <a:ea typeface="Gelasio Semi Bold" pitchFamily="34" charset="-122"/>
                <a:cs typeface="Gelasio Semi Bold" pitchFamily="34" charset="-120"/>
              </a:rPr>
              <a:t>The Business Challenge: From Descriptive to Predictive Analysis</a:t>
            </a:r>
            <a:endParaRPr lang="en-US" sz="3100" dirty="0"/>
          </a:p>
        </p:txBody>
      </p:sp>
      <p:sp>
        <p:nvSpPr>
          <p:cNvPr id="4" name="Text 1"/>
          <p:cNvSpPr/>
          <p:nvPr/>
        </p:nvSpPr>
        <p:spPr>
          <a:xfrm>
            <a:off x="6280190" y="306657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84237"/>
                </a:solidFill>
                <a:latin typeface="Gelasio Semi Bold" pitchFamily="34" charset="0"/>
                <a:ea typeface="Gelasio Semi Bold" pitchFamily="34" charset="-122"/>
                <a:cs typeface="Gelasio Semi Bold" pitchFamily="34" charset="-120"/>
              </a:rPr>
              <a:t>Industry Context</a:t>
            </a:r>
            <a:endParaRPr lang="en-US" sz="1950" dirty="0"/>
          </a:p>
        </p:txBody>
      </p:sp>
      <p:sp>
        <p:nvSpPr>
          <p:cNvPr id="5" name="Text 2"/>
          <p:cNvSpPr/>
          <p:nvPr/>
        </p:nvSpPr>
        <p:spPr>
          <a:xfrm>
            <a:off x="6280190" y="3575090"/>
            <a:ext cx="3536156" cy="635079"/>
          </a:xfrm>
          <a:prstGeom prst="rect">
            <a:avLst/>
          </a:prstGeom>
          <a:noFill/>
          <a:ln/>
        </p:spPr>
        <p:txBody>
          <a:bodyPr wrap="square" lIns="0" tIns="0" rIns="0" bIns="0" rtlCol="0" anchor="t"/>
          <a:lstStyle/>
          <a:p>
            <a:pPr marL="0" indent="0" algn="l">
              <a:lnSpc>
                <a:spcPts val="2500"/>
              </a:lnSpc>
              <a:buNone/>
            </a:pPr>
            <a:r>
              <a:rPr lang="en-US" sz="1550" b="1" dirty="0">
                <a:solidFill>
                  <a:srgbClr val="746558"/>
                </a:solidFill>
                <a:latin typeface="Gelasio" pitchFamily="34" charset="0"/>
                <a:ea typeface="Gelasio" pitchFamily="34" charset="-122"/>
                <a:cs typeface="Gelasio" pitchFamily="34" charset="-120"/>
              </a:rPr>
              <a:t>Sector:</a:t>
            </a:r>
            <a:r>
              <a:rPr lang="en-US" sz="1550" dirty="0">
                <a:solidFill>
                  <a:srgbClr val="746558"/>
                </a:solidFill>
                <a:latin typeface="Gelasio" pitchFamily="34" charset="0"/>
                <a:ea typeface="Gelasio" pitchFamily="34" charset="-122"/>
                <a:cs typeface="Gelasio" pitchFamily="34" charset="-120"/>
              </a:rPr>
              <a:t> Financial Services / Asset Management</a:t>
            </a:r>
            <a:endParaRPr lang="en-US" sz="1550" dirty="0"/>
          </a:p>
        </p:txBody>
      </p:sp>
      <p:sp>
        <p:nvSpPr>
          <p:cNvPr id="6" name="Text 3"/>
          <p:cNvSpPr/>
          <p:nvPr/>
        </p:nvSpPr>
        <p:spPr>
          <a:xfrm>
            <a:off x="6280190" y="4388763"/>
            <a:ext cx="3536156" cy="635079"/>
          </a:xfrm>
          <a:prstGeom prst="rect">
            <a:avLst/>
          </a:prstGeom>
          <a:noFill/>
          <a:ln/>
        </p:spPr>
        <p:txBody>
          <a:bodyPr wrap="square" lIns="0" tIns="0" rIns="0" bIns="0" rtlCol="0" anchor="t"/>
          <a:lstStyle/>
          <a:p>
            <a:pPr marL="0" indent="0" algn="l">
              <a:lnSpc>
                <a:spcPts val="2500"/>
              </a:lnSpc>
              <a:buNone/>
            </a:pPr>
            <a:r>
              <a:rPr lang="en-US" sz="1550" b="1" dirty="0">
                <a:solidFill>
                  <a:srgbClr val="746558"/>
                </a:solidFill>
                <a:latin typeface="Gelasio" pitchFamily="34" charset="0"/>
                <a:ea typeface="Gelasio" pitchFamily="34" charset="-122"/>
                <a:cs typeface="Gelasio" pitchFamily="34" charset="-120"/>
              </a:rPr>
              <a:t>Function:</a:t>
            </a:r>
            <a:r>
              <a:rPr lang="en-US" sz="1550" dirty="0">
                <a:solidFill>
                  <a:srgbClr val="746558"/>
                </a:solidFill>
                <a:latin typeface="Gelasio" pitchFamily="34" charset="0"/>
                <a:ea typeface="Gelasio" pitchFamily="34" charset="-122"/>
                <a:cs typeface="Gelasio" pitchFamily="34" charset="-120"/>
              </a:rPr>
              <a:t> Portfolio Management, Investment Advisory, Fund Research</a:t>
            </a:r>
            <a:endParaRPr lang="en-US" sz="1550" dirty="0"/>
          </a:p>
        </p:txBody>
      </p:sp>
      <p:sp>
        <p:nvSpPr>
          <p:cNvPr id="7" name="Text 4"/>
          <p:cNvSpPr/>
          <p:nvPr/>
        </p:nvSpPr>
        <p:spPr>
          <a:xfrm>
            <a:off x="6280190" y="5202436"/>
            <a:ext cx="3536156" cy="1270159"/>
          </a:xfrm>
          <a:prstGeom prst="rect">
            <a:avLst/>
          </a:prstGeom>
          <a:noFill/>
          <a:ln/>
        </p:spPr>
        <p:txBody>
          <a:bodyPr wrap="square" lIns="0" tIns="0" rIns="0" bIns="0" rtlCol="0" anchor="t"/>
          <a:lstStyle/>
          <a:p>
            <a:pPr marL="0" indent="0" algn="l">
              <a:lnSpc>
                <a:spcPts val="2500"/>
              </a:lnSpc>
              <a:buNone/>
            </a:pPr>
            <a:r>
              <a:rPr lang="en-US" sz="1550" b="1" dirty="0">
                <a:solidFill>
                  <a:srgbClr val="746558"/>
                </a:solidFill>
                <a:latin typeface="Gelasio" pitchFamily="34" charset="0"/>
                <a:ea typeface="Gelasio" pitchFamily="34" charset="-122"/>
                <a:cs typeface="Gelasio" pitchFamily="34" charset="-120"/>
              </a:rPr>
              <a:t>Key Decision:</a:t>
            </a:r>
            <a:r>
              <a:rPr lang="en-US" sz="1550" dirty="0">
                <a:solidFill>
                  <a:srgbClr val="746558"/>
                </a:solidFill>
                <a:latin typeface="Gelasio" pitchFamily="34" charset="0"/>
                <a:ea typeface="Gelasio" pitchFamily="34" charset="-122"/>
                <a:cs typeface="Gelasio" pitchFamily="34" charset="-120"/>
              </a:rPr>
              <a:t> Determining which funds to include in a "Recommended High-Growth Portfolio" for the upcoming year</a:t>
            </a:r>
            <a:endParaRPr lang="en-US" sz="1550" dirty="0"/>
          </a:p>
        </p:txBody>
      </p:sp>
      <p:sp>
        <p:nvSpPr>
          <p:cNvPr id="8" name="Text 5"/>
          <p:cNvSpPr/>
          <p:nvPr/>
        </p:nvSpPr>
        <p:spPr>
          <a:xfrm>
            <a:off x="10308074" y="306657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84237"/>
                </a:solidFill>
                <a:latin typeface="Gelasio Semi Bold" pitchFamily="34" charset="0"/>
                <a:ea typeface="Gelasio Semi Bold" pitchFamily="34" charset="-122"/>
                <a:cs typeface="Gelasio Semi Bold" pitchFamily="34" charset="-120"/>
              </a:rPr>
              <a:t>Prediction Target</a:t>
            </a:r>
            <a:endParaRPr lang="en-US" sz="1950" dirty="0"/>
          </a:p>
        </p:txBody>
      </p:sp>
      <p:sp>
        <p:nvSpPr>
          <p:cNvPr id="9" name="Text 6"/>
          <p:cNvSpPr/>
          <p:nvPr/>
        </p:nvSpPr>
        <p:spPr>
          <a:xfrm>
            <a:off x="10308074" y="3575090"/>
            <a:ext cx="3536156" cy="127015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Our objective is binary classification: </a:t>
            </a:r>
            <a:r>
              <a:rPr lang="en-US" sz="1550" b="1" dirty="0">
                <a:solidFill>
                  <a:srgbClr val="746558"/>
                </a:solidFill>
                <a:latin typeface="Gelasio" pitchFamily="34" charset="0"/>
                <a:ea typeface="Gelasio" pitchFamily="34" charset="-122"/>
                <a:cs typeface="Gelasio" pitchFamily="34" charset="-120"/>
              </a:rPr>
              <a:t>Will this mutual fund's 1-year return exceed the median for all funds in the market?</a:t>
            </a:r>
            <a:endParaRPr lang="en-US" sz="1550" dirty="0"/>
          </a:p>
        </p:txBody>
      </p:sp>
      <p:sp>
        <p:nvSpPr>
          <p:cNvPr id="10" name="Text 7"/>
          <p:cNvSpPr/>
          <p:nvPr/>
        </p:nvSpPr>
        <p:spPr>
          <a:xfrm>
            <a:off x="10308074" y="5023842"/>
            <a:ext cx="3536156" cy="127015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This represents a fundamental shift from asking "what happened?" to "what will happen?" — enabling proactive, data-driven investment decisions.</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087980" y="1023819"/>
            <a:ext cx="10092083" cy="659320"/>
          </a:xfrm>
          <a:prstGeom prst="rect">
            <a:avLst/>
          </a:prstGeom>
          <a:noFill/>
          <a:ln/>
        </p:spPr>
        <p:txBody>
          <a:bodyPr wrap="none" lIns="0" tIns="0" rIns="0" bIns="0" rtlCol="0" anchor="t"/>
          <a:lstStyle/>
          <a:p>
            <a:pPr marL="0" indent="0" algn="l">
              <a:lnSpc>
                <a:spcPts val="3900"/>
              </a:lnSpc>
              <a:buNone/>
            </a:pPr>
            <a:r>
              <a:rPr lang="en-US" sz="3800" dirty="0">
                <a:solidFill>
                  <a:srgbClr val="484237"/>
                </a:solidFill>
                <a:latin typeface="Gelasio Semi Bold" pitchFamily="34" charset="0"/>
                <a:ea typeface="Gelasio Semi Bold" pitchFamily="34" charset="-122"/>
                <a:cs typeface="Gelasio Semi Bold" pitchFamily="34" charset="-120"/>
              </a:rPr>
              <a:t>Why Advanced Techniques Are Essential</a:t>
            </a:r>
            <a:endParaRPr lang="en-US" sz="3800" dirty="0"/>
          </a:p>
        </p:txBody>
      </p:sp>
      <p:sp>
        <p:nvSpPr>
          <p:cNvPr id="3" name="Text 1"/>
          <p:cNvSpPr/>
          <p:nvPr/>
        </p:nvSpPr>
        <p:spPr>
          <a:xfrm>
            <a:off x="1087981" y="1849874"/>
            <a:ext cx="12844463"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Traditional models such as Linear Regression or simple Decision Trees are insufficient for this complex prediction problem. The fund selection challenge exhibits characteristics that demand sophisticated machine learning approaches.</a:t>
            </a:r>
            <a:endParaRPr lang="en-US" sz="1550" dirty="0"/>
          </a:p>
        </p:txBody>
      </p:sp>
      <p:sp>
        <p:nvSpPr>
          <p:cNvPr id="4" name="Shape 2"/>
          <p:cNvSpPr/>
          <p:nvPr/>
        </p:nvSpPr>
        <p:spPr>
          <a:xfrm>
            <a:off x="793790" y="2993469"/>
            <a:ext cx="4215289" cy="3993952"/>
          </a:xfrm>
          <a:prstGeom prst="roundRect">
            <a:avLst>
              <a:gd name="adj" fmla="val 745"/>
            </a:avLst>
          </a:prstGeom>
          <a:solidFill>
            <a:srgbClr val="EEE8DD"/>
          </a:solidFill>
          <a:ln/>
        </p:spPr>
        <p:txBody>
          <a:bodyPr/>
          <a:lstStyle/>
          <a:p>
            <a:endParaRPr lang="en-US"/>
          </a:p>
        </p:txBody>
      </p:sp>
      <p:sp>
        <p:nvSpPr>
          <p:cNvPr id="5" name="Text 3"/>
          <p:cNvSpPr/>
          <p:nvPr/>
        </p:nvSpPr>
        <p:spPr>
          <a:xfrm>
            <a:off x="992148" y="3191828"/>
            <a:ext cx="2979301" cy="310158"/>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Non-Linear Interactions</a:t>
            </a:r>
            <a:endParaRPr lang="en-US" sz="1950" dirty="0"/>
          </a:p>
        </p:txBody>
      </p:sp>
      <p:sp>
        <p:nvSpPr>
          <p:cNvPr id="6" name="Text 4"/>
          <p:cNvSpPr/>
          <p:nvPr/>
        </p:nvSpPr>
        <p:spPr>
          <a:xfrm>
            <a:off x="992148" y="3621048"/>
            <a:ext cx="3818573" cy="2540318"/>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The relationship between a fund's risk metrics (Alpha, Beta, Sharpe Ratio) and its future returns is highly complex and non-linear. For example, the negative impact of a high Expense Ratio isn't simply additive -  it accelerates as market volatility increases, creating interaction effects that linear models cannot capture.</a:t>
            </a:r>
            <a:endParaRPr lang="en-US" sz="1550" dirty="0"/>
          </a:p>
        </p:txBody>
      </p:sp>
      <p:sp>
        <p:nvSpPr>
          <p:cNvPr id="7" name="Shape 5"/>
          <p:cNvSpPr/>
          <p:nvPr/>
        </p:nvSpPr>
        <p:spPr>
          <a:xfrm>
            <a:off x="5207437" y="2993469"/>
            <a:ext cx="4215408" cy="3993952"/>
          </a:xfrm>
          <a:prstGeom prst="roundRect">
            <a:avLst>
              <a:gd name="adj" fmla="val 745"/>
            </a:avLst>
          </a:prstGeom>
          <a:solidFill>
            <a:srgbClr val="EEE8DD"/>
          </a:solidFill>
          <a:ln/>
        </p:spPr>
        <p:txBody>
          <a:bodyPr/>
          <a:lstStyle/>
          <a:p>
            <a:endParaRPr lang="en-US"/>
          </a:p>
        </p:txBody>
      </p:sp>
      <p:sp>
        <p:nvSpPr>
          <p:cNvPr id="8" name="Text 6"/>
          <p:cNvSpPr/>
          <p:nvPr/>
        </p:nvSpPr>
        <p:spPr>
          <a:xfrm>
            <a:off x="5405795" y="3191828"/>
            <a:ext cx="3818692" cy="620316"/>
          </a:xfrm>
          <a:prstGeom prst="rect">
            <a:avLst/>
          </a:prstGeom>
          <a:noFill/>
          <a:ln/>
        </p:spPr>
        <p:txBody>
          <a:bodyPr wrap="squar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Feature Complexity &amp; Dimensionality</a:t>
            </a:r>
            <a:endParaRPr lang="en-US" sz="1950" dirty="0"/>
          </a:p>
        </p:txBody>
      </p:sp>
      <p:sp>
        <p:nvSpPr>
          <p:cNvPr id="9" name="Text 7"/>
          <p:cNvSpPr/>
          <p:nvPr/>
        </p:nvSpPr>
        <p:spPr>
          <a:xfrm>
            <a:off x="5405795" y="3931206"/>
            <a:ext cx="3818692" cy="2857857"/>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The dataset includes high-cardinality categorical features such as fund manager and AMC name. When frequency-encoded and one-hot-encoded, these create a high-dimensional feature space. Advanced tree-based models like XGBoost and Neural Networks are specifically designed to navigate and exploit predictive power within this complexity.</a:t>
            </a:r>
            <a:endParaRPr lang="en-US" sz="1550" dirty="0"/>
          </a:p>
        </p:txBody>
      </p:sp>
      <p:sp>
        <p:nvSpPr>
          <p:cNvPr id="10" name="Shape 8"/>
          <p:cNvSpPr/>
          <p:nvPr/>
        </p:nvSpPr>
        <p:spPr>
          <a:xfrm>
            <a:off x="9621203" y="2993469"/>
            <a:ext cx="4215289" cy="3993952"/>
          </a:xfrm>
          <a:prstGeom prst="roundRect">
            <a:avLst>
              <a:gd name="adj" fmla="val 745"/>
            </a:avLst>
          </a:prstGeom>
          <a:solidFill>
            <a:srgbClr val="EEE8DD"/>
          </a:solidFill>
          <a:ln/>
        </p:spPr>
        <p:txBody>
          <a:bodyPr/>
          <a:lstStyle/>
          <a:p>
            <a:endParaRPr lang="en-US"/>
          </a:p>
        </p:txBody>
      </p:sp>
      <p:sp>
        <p:nvSpPr>
          <p:cNvPr id="11" name="Text 9"/>
          <p:cNvSpPr/>
          <p:nvPr/>
        </p:nvSpPr>
        <p:spPr>
          <a:xfrm>
            <a:off x="9819561" y="3191828"/>
            <a:ext cx="3285292" cy="310158"/>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Complex Data Distribution</a:t>
            </a:r>
            <a:endParaRPr lang="en-US" sz="1950" dirty="0"/>
          </a:p>
        </p:txBody>
      </p:sp>
      <p:sp>
        <p:nvSpPr>
          <p:cNvPr id="12" name="Text 10"/>
          <p:cNvSpPr/>
          <p:nvPr/>
        </p:nvSpPr>
        <p:spPr>
          <a:xfrm>
            <a:off x="9819561" y="3621048"/>
            <a:ext cx="3818573" cy="2222778"/>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Financial data, particularly metrics like fund size, exhibit heavy skewness and contain outliers. Gradient Boosting models inherently handle these complex distributions more robustly than simpler alternatives, maintaining predictive accuracy across the full range of data.</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076325" y="1122521"/>
            <a:ext cx="10032088" cy="620078"/>
          </a:xfrm>
          <a:prstGeom prst="rect">
            <a:avLst/>
          </a:prstGeom>
          <a:noFill/>
          <a:ln/>
        </p:spPr>
        <p:txBody>
          <a:bodyPr wrap="none" lIns="0" tIns="0" rIns="0" bIns="0" rtlCol="0" anchor="t"/>
          <a:lstStyle/>
          <a:p>
            <a:pPr marL="0" indent="0" algn="l">
              <a:lnSpc>
                <a:spcPts val="4850"/>
              </a:lnSpc>
              <a:buNone/>
            </a:pPr>
            <a:r>
              <a:rPr lang="en-US" sz="3900" b="1" dirty="0">
                <a:solidFill>
                  <a:srgbClr val="484237"/>
                </a:solidFill>
                <a:latin typeface="Gelasio Semi Bold" pitchFamily="34" charset="0"/>
                <a:ea typeface="Gelasio Semi Bold" pitchFamily="34" charset="-122"/>
                <a:cs typeface="Gelasio Semi Bold" pitchFamily="34" charset="-120"/>
              </a:rPr>
              <a:t>Business Problem Selection &amp; Justification</a:t>
            </a:r>
            <a:endParaRPr lang="en-US" sz="3900" b="1" dirty="0"/>
          </a:p>
        </p:txBody>
      </p:sp>
      <p:sp>
        <p:nvSpPr>
          <p:cNvPr id="3" name="Text 1"/>
          <p:cNvSpPr/>
          <p:nvPr/>
        </p:nvSpPr>
        <p:spPr>
          <a:xfrm>
            <a:off x="793790" y="2160032"/>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484237"/>
                </a:solidFill>
                <a:latin typeface="Gelasio Semi Bold" pitchFamily="34" charset="0"/>
                <a:ea typeface="Gelasio Semi Bold" pitchFamily="34" charset="-122"/>
                <a:cs typeface="Gelasio Semi Bold" pitchFamily="34" charset="-120"/>
              </a:rPr>
              <a:t>Business Context:</a:t>
            </a:r>
            <a:endParaRPr lang="en-US" sz="2300" dirty="0"/>
          </a:p>
        </p:txBody>
      </p:sp>
      <p:sp>
        <p:nvSpPr>
          <p:cNvPr id="4" name="Text 2"/>
          <p:cNvSpPr/>
          <p:nvPr/>
        </p:nvSpPr>
        <p:spPr>
          <a:xfrm>
            <a:off x="793790" y="2829758"/>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746558"/>
                </a:solidFill>
                <a:latin typeface="Gelasio" pitchFamily="34" charset="0"/>
                <a:ea typeface="Gelasio" pitchFamily="34" charset="-122"/>
                <a:cs typeface="Gelasio" pitchFamily="34" charset="-120"/>
              </a:rPr>
              <a:t>Industry:</a:t>
            </a:r>
            <a:r>
              <a:rPr lang="en-US" sz="1550" dirty="0">
                <a:solidFill>
                  <a:srgbClr val="746558"/>
                </a:solidFill>
                <a:latin typeface="Gelasio" pitchFamily="34" charset="0"/>
                <a:ea typeface="Gelasio" pitchFamily="34" charset="-122"/>
                <a:cs typeface="Gelasio" pitchFamily="34" charset="-120"/>
              </a:rPr>
              <a:t> Financial Services / Asset Management</a:t>
            </a:r>
            <a:endParaRPr lang="en-US" sz="1550" dirty="0"/>
          </a:p>
        </p:txBody>
      </p:sp>
      <p:sp>
        <p:nvSpPr>
          <p:cNvPr id="5" name="Text 3"/>
          <p:cNvSpPr/>
          <p:nvPr/>
        </p:nvSpPr>
        <p:spPr>
          <a:xfrm>
            <a:off x="793790" y="3216712"/>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746558"/>
                </a:solidFill>
                <a:latin typeface="Gelasio" pitchFamily="34" charset="0"/>
                <a:ea typeface="Gelasio" pitchFamily="34" charset="-122"/>
                <a:cs typeface="Gelasio" pitchFamily="34" charset="-120"/>
              </a:rPr>
              <a:t>Function:</a:t>
            </a:r>
            <a:r>
              <a:rPr lang="en-US" sz="1550" dirty="0">
                <a:solidFill>
                  <a:srgbClr val="746558"/>
                </a:solidFill>
                <a:latin typeface="Gelasio" pitchFamily="34" charset="0"/>
                <a:ea typeface="Gelasio" pitchFamily="34" charset="-122"/>
                <a:cs typeface="Gelasio" pitchFamily="34" charset="-120"/>
              </a:rPr>
              <a:t> Portfolio Management, Investment Advisory, and Fund Research</a:t>
            </a:r>
            <a:endParaRPr lang="en-US" sz="1550" dirty="0"/>
          </a:p>
        </p:txBody>
      </p:sp>
      <p:sp>
        <p:nvSpPr>
          <p:cNvPr id="6" name="Text 4"/>
          <p:cNvSpPr/>
          <p:nvPr/>
        </p:nvSpPr>
        <p:spPr>
          <a:xfrm>
            <a:off x="793790" y="3603665"/>
            <a:ext cx="13042821"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746558"/>
                </a:solidFill>
                <a:latin typeface="Gelasio" pitchFamily="34" charset="0"/>
                <a:ea typeface="Gelasio" pitchFamily="34" charset="-122"/>
                <a:cs typeface="Gelasio" pitchFamily="34" charset="-120"/>
              </a:rPr>
              <a:t>Problem Background:</a:t>
            </a:r>
            <a:r>
              <a:rPr lang="en-US" sz="1550" dirty="0">
                <a:solidFill>
                  <a:srgbClr val="746558"/>
                </a:solidFill>
                <a:latin typeface="Gelasio" pitchFamily="34" charset="0"/>
                <a:ea typeface="Gelasio" pitchFamily="34" charset="-122"/>
                <a:cs typeface="Gelasio" pitchFamily="34" charset="-120"/>
              </a:rPr>
              <a:t> Investment firms and retail advisors face the constant challenge of distinguishing potential high-performing mutual funds from the vast universe of available options. Traditional selection relies heavily on past performance ("past returns are no guarantee of future returns") and simple metrics, leading to suboptimal portfolio construction.</a:t>
            </a:r>
            <a:endParaRPr lang="en-US" sz="1550" dirty="0"/>
          </a:p>
        </p:txBody>
      </p:sp>
      <p:sp>
        <p:nvSpPr>
          <p:cNvPr id="7" name="Text 5"/>
          <p:cNvSpPr/>
          <p:nvPr/>
        </p:nvSpPr>
        <p:spPr>
          <a:xfrm>
            <a:off x="793790" y="4853940"/>
            <a:ext cx="6756082" cy="372070"/>
          </a:xfrm>
          <a:prstGeom prst="rect">
            <a:avLst/>
          </a:prstGeom>
          <a:noFill/>
          <a:ln/>
        </p:spPr>
        <p:txBody>
          <a:bodyPr wrap="none" lIns="0" tIns="0" rIns="0" bIns="0" rtlCol="0" anchor="t"/>
          <a:lstStyle/>
          <a:p>
            <a:pPr marL="0" indent="0" algn="l">
              <a:lnSpc>
                <a:spcPts val="2900"/>
              </a:lnSpc>
              <a:buNone/>
            </a:pPr>
            <a:r>
              <a:rPr lang="en-US" sz="2300" dirty="0">
                <a:solidFill>
                  <a:srgbClr val="484237"/>
                </a:solidFill>
                <a:latin typeface="Gelasio Semi Bold" pitchFamily="34" charset="0"/>
                <a:ea typeface="Gelasio Semi Bold" pitchFamily="34" charset="-122"/>
                <a:cs typeface="Gelasio Semi Bold" pitchFamily="34" charset="-120"/>
              </a:rPr>
              <a:t>Business Challenge: Predictive Fund Selection</a:t>
            </a:r>
            <a:endParaRPr lang="en-US" sz="2300" dirty="0"/>
          </a:p>
        </p:txBody>
      </p:sp>
      <p:sp>
        <p:nvSpPr>
          <p:cNvPr id="8" name="Text 6"/>
          <p:cNvSpPr/>
          <p:nvPr/>
        </p:nvSpPr>
        <p:spPr>
          <a:xfrm>
            <a:off x="793790" y="552366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The key business challenge is to move from descriptive (what happened) to predictive analysis (what will happen).</a:t>
            </a:r>
            <a:endParaRPr lang="en-US" sz="1550" dirty="0"/>
          </a:p>
        </p:txBody>
      </p:sp>
      <p:sp>
        <p:nvSpPr>
          <p:cNvPr id="9" name="Text 7"/>
          <p:cNvSpPr/>
          <p:nvPr/>
        </p:nvSpPr>
        <p:spPr>
          <a:xfrm>
            <a:off x="793790" y="6064448"/>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746558"/>
                </a:solidFill>
                <a:latin typeface="Gelasio" pitchFamily="34" charset="0"/>
                <a:ea typeface="Gelasio" pitchFamily="34" charset="-122"/>
                <a:cs typeface="Gelasio" pitchFamily="34" charset="-120"/>
              </a:rPr>
              <a:t>Key Decision:</a:t>
            </a:r>
            <a:r>
              <a:rPr lang="en-US" sz="1550" dirty="0">
                <a:solidFill>
                  <a:srgbClr val="746558"/>
                </a:solidFill>
                <a:latin typeface="Gelasio" pitchFamily="34" charset="0"/>
                <a:ea typeface="Gelasio" pitchFamily="34" charset="-122"/>
                <a:cs typeface="Gelasio" pitchFamily="34" charset="-120"/>
              </a:rPr>
              <a:t> Deciding which funds to include in a "Recommended High-Growth Portfolio" for the upcoming year</a:t>
            </a:r>
            <a:endParaRPr lang="en-US" sz="1550" dirty="0"/>
          </a:p>
        </p:txBody>
      </p:sp>
      <p:sp>
        <p:nvSpPr>
          <p:cNvPr id="10" name="Text 8"/>
          <p:cNvSpPr/>
          <p:nvPr/>
        </p:nvSpPr>
        <p:spPr>
          <a:xfrm>
            <a:off x="793790" y="6451402"/>
            <a:ext cx="13042821" cy="31754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746558"/>
                </a:solidFill>
                <a:latin typeface="Gelasio" pitchFamily="34" charset="0"/>
                <a:ea typeface="Gelasio" pitchFamily="34" charset="-122"/>
                <a:cs typeface="Gelasio" pitchFamily="34" charset="-120"/>
              </a:rPr>
              <a:t>Prediction Target:</a:t>
            </a:r>
            <a:r>
              <a:rPr lang="en-US" sz="1550" dirty="0">
                <a:solidFill>
                  <a:srgbClr val="746558"/>
                </a:solidFill>
                <a:latin typeface="Gelasio" pitchFamily="34" charset="0"/>
                <a:ea typeface="Gelasio" pitchFamily="34" charset="-122"/>
                <a:cs typeface="Gelasio" pitchFamily="34" charset="-120"/>
              </a:rPr>
              <a:t> A binary classification: Will this mutual fund's 1-year return be above the median for all funds in the market?</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51384"/>
            <a:ext cx="11311295" cy="620078"/>
          </a:xfrm>
          <a:prstGeom prst="rect">
            <a:avLst/>
          </a:prstGeom>
          <a:noFill/>
          <a:ln/>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Potential Business Impact (Measurable Value)</a:t>
            </a:r>
            <a:endParaRPr lang="en-US" sz="3900" dirty="0"/>
          </a:p>
        </p:txBody>
      </p:sp>
      <p:sp>
        <p:nvSpPr>
          <p:cNvPr id="3" name="Text 1"/>
          <p:cNvSpPr/>
          <p:nvPr/>
        </p:nvSpPr>
        <p:spPr>
          <a:xfrm>
            <a:off x="793790" y="2568297"/>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Solving this prediction problem brings measurable value across the organization:</a:t>
            </a:r>
            <a:endParaRPr lang="en-US" sz="1550" dirty="0"/>
          </a:p>
        </p:txBody>
      </p:sp>
      <p:sp>
        <p:nvSpPr>
          <p:cNvPr id="4" name="Shape 2"/>
          <p:cNvSpPr/>
          <p:nvPr/>
        </p:nvSpPr>
        <p:spPr>
          <a:xfrm>
            <a:off x="793790" y="3109079"/>
            <a:ext cx="13042821" cy="3569018"/>
          </a:xfrm>
          <a:prstGeom prst="roundRect">
            <a:avLst>
              <a:gd name="adj" fmla="val 834"/>
            </a:avLst>
          </a:prstGeom>
          <a:noFill/>
          <a:ln w="7620">
            <a:solidFill>
              <a:srgbClr val="000000">
                <a:alpha val="8000"/>
              </a:srgbClr>
            </a:solidFill>
            <a:prstDash val="solid"/>
          </a:ln>
        </p:spPr>
        <p:txBody>
          <a:bodyPr/>
          <a:lstStyle/>
          <a:p>
            <a:endParaRPr lang="en-US"/>
          </a:p>
        </p:txBody>
      </p:sp>
      <p:sp>
        <p:nvSpPr>
          <p:cNvPr id="5" name="Shape 3"/>
          <p:cNvSpPr/>
          <p:nvPr/>
        </p:nvSpPr>
        <p:spPr>
          <a:xfrm>
            <a:off x="801410" y="3116699"/>
            <a:ext cx="13027581" cy="570905"/>
          </a:xfrm>
          <a:prstGeom prst="rect">
            <a:avLst/>
          </a:prstGeom>
          <a:solidFill>
            <a:srgbClr val="FFFFFF">
              <a:alpha val="4000"/>
            </a:srgbClr>
          </a:solidFill>
          <a:ln/>
        </p:spPr>
        <p:txBody>
          <a:bodyPr/>
          <a:lstStyle/>
          <a:p>
            <a:endParaRPr lang="en-US"/>
          </a:p>
        </p:txBody>
      </p:sp>
      <p:sp>
        <p:nvSpPr>
          <p:cNvPr id="6" name="Text 4"/>
          <p:cNvSpPr/>
          <p:nvPr/>
        </p:nvSpPr>
        <p:spPr>
          <a:xfrm>
            <a:off x="999887" y="3243382"/>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Impact Area</a:t>
            </a:r>
            <a:endParaRPr lang="en-US" sz="1550" dirty="0"/>
          </a:p>
        </p:txBody>
      </p:sp>
      <p:sp>
        <p:nvSpPr>
          <p:cNvPr id="7" name="Text 5"/>
          <p:cNvSpPr/>
          <p:nvPr/>
        </p:nvSpPr>
        <p:spPr>
          <a:xfrm>
            <a:off x="4911923" y="3243382"/>
            <a:ext cx="5458063"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Measurable Outcome</a:t>
            </a:r>
            <a:endParaRPr lang="en-US" sz="1550" dirty="0"/>
          </a:p>
        </p:txBody>
      </p:sp>
      <p:sp>
        <p:nvSpPr>
          <p:cNvPr id="8" name="Text 6"/>
          <p:cNvSpPr/>
          <p:nvPr/>
        </p:nvSpPr>
        <p:spPr>
          <a:xfrm>
            <a:off x="10774323" y="3243382"/>
            <a:ext cx="2856309"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Target Value</a:t>
            </a:r>
            <a:endParaRPr lang="en-US" sz="1550" dirty="0"/>
          </a:p>
        </p:txBody>
      </p:sp>
      <p:sp>
        <p:nvSpPr>
          <p:cNvPr id="9" name="Shape 7"/>
          <p:cNvSpPr/>
          <p:nvPr/>
        </p:nvSpPr>
        <p:spPr>
          <a:xfrm>
            <a:off x="801410" y="3687604"/>
            <a:ext cx="13027581" cy="888444"/>
          </a:xfrm>
          <a:prstGeom prst="rect">
            <a:avLst/>
          </a:prstGeom>
          <a:solidFill>
            <a:srgbClr val="000000">
              <a:alpha val="4000"/>
            </a:srgbClr>
          </a:solidFill>
          <a:ln/>
        </p:spPr>
        <p:txBody>
          <a:bodyPr/>
          <a:lstStyle/>
          <a:p>
            <a:endParaRPr lang="en-US"/>
          </a:p>
        </p:txBody>
      </p:sp>
      <p:sp>
        <p:nvSpPr>
          <p:cNvPr id="10" name="Text 8"/>
          <p:cNvSpPr/>
          <p:nvPr/>
        </p:nvSpPr>
        <p:spPr>
          <a:xfrm>
            <a:off x="999887" y="3814286"/>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Revenue &amp; Performance</a:t>
            </a:r>
            <a:endParaRPr lang="en-US" sz="1550" dirty="0"/>
          </a:p>
        </p:txBody>
      </p:sp>
      <p:sp>
        <p:nvSpPr>
          <p:cNvPr id="11" name="Text 9"/>
          <p:cNvSpPr/>
          <p:nvPr/>
        </p:nvSpPr>
        <p:spPr>
          <a:xfrm>
            <a:off x="4911923" y="3814286"/>
            <a:ext cx="5458063"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Increase in the Alpha generated by the recommended portfolio over the market benchmark</a:t>
            </a:r>
            <a:endParaRPr lang="en-US" sz="1550" dirty="0"/>
          </a:p>
        </p:txBody>
      </p:sp>
      <p:sp>
        <p:nvSpPr>
          <p:cNvPr id="12" name="Text 10"/>
          <p:cNvSpPr/>
          <p:nvPr/>
        </p:nvSpPr>
        <p:spPr>
          <a:xfrm>
            <a:off x="10774323" y="3814286"/>
            <a:ext cx="2856309"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2–5% increase in annual portfolio returns</a:t>
            </a:r>
            <a:endParaRPr lang="en-US" sz="1550" dirty="0"/>
          </a:p>
        </p:txBody>
      </p:sp>
      <p:sp>
        <p:nvSpPr>
          <p:cNvPr id="13" name="Shape 11"/>
          <p:cNvSpPr/>
          <p:nvPr/>
        </p:nvSpPr>
        <p:spPr>
          <a:xfrm>
            <a:off x="801410" y="4576048"/>
            <a:ext cx="13027581" cy="888444"/>
          </a:xfrm>
          <a:prstGeom prst="rect">
            <a:avLst/>
          </a:prstGeom>
          <a:solidFill>
            <a:srgbClr val="FFFFFF">
              <a:alpha val="4000"/>
            </a:srgbClr>
          </a:solidFill>
          <a:ln/>
        </p:spPr>
        <p:txBody>
          <a:bodyPr/>
          <a:lstStyle/>
          <a:p>
            <a:endParaRPr lang="en-US"/>
          </a:p>
        </p:txBody>
      </p:sp>
      <p:sp>
        <p:nvSpPr>
          <p:cNvPr id="14" name="Text 12"/>
          <p:cNvSpPr/>
          <p:nvPr/>
        </p:nvSpPr>
        <p:spPr>
          <a:xfrm>
            <a:off x="999887" y="4702731"/>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Efficiency</a:t>
            </a:r>
            <a:endParaRPr lang="en-US" sz="1550" dirty="0"/>
          </a:p>
        </p:txBody>
      </p:sp>
      <p:sp>
        <p:nvSpPr>
          <p:cNvPr id="15" name="Text 13"/>
          <p:cNvSpPr/>
          <p:nvPr/>
        </p:nvSpPr>
        <p:spPr>
          <a:xfrm>
            <a:off x="4911923" y="4702731"/>
            <a:ext cx="5458063"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Reduce the manual time spent by analysts screening funds</a:t>
            </a:r>
            <a:endParaRPr lang="en-US" sz="1550" dirty="0"/>
          </a:p>
        </p:txBody>
      </p:sp>
      <p:sp>
        <p:nvSpPr>
          <p:cNvPr id="16" name="Text 14"/>
          <p:cNvSpPr/>
          <p:nvPr/>
        </p:nvSpPr>
        <p:spPr>
          <a:xfrm>
            <a:off x="10774323" y="4702731"/>
            <a:ext cx="2856309"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30% reduction in research time per quarter</a:t>
            </a:r>
            <a:endParaRPr lang="en-US" sz="1550" dirty="0"/>
          </a:p>
        </p:txBody>
      </p:sp>
      <p:sp>
        <p:nvSpPr>
          <p:cNvPr id="17" name="Shape 15"/>
          <p:cNvSpPr/>
          <p:nvPr/>
        </p:nvSpPr>
        <p:spPr>
          <a:xfrm>
            <a:off x="801410" y="5464493"/>
            <a:ext cx="13027581" cy="1205984"/>
          </a:xfrm>
          <a:prstGeom prst="rect">
            <a:avLst/>
          </a:prstGeom>
          <a:solidFill>
            <a:srgbClr val="000000">
              <a:alpha val="4000"/>
            </a:srgbClr>
          </a:solidFill>
          <a:ln/>
        </p:spPr>
        <p:txBody>
          <a:bodyPr/>
          <a:lstStyle/>
          <a:p>
            <a:endParaRPr lang="en-US"/>
          </a:p>
        </p:txBody>
      </p:sp>
      <p:sp>
        <p:nvSpPr>
          <p:cNvPr id="18" name="Text 16"/>
          <p:cNvSpPr/>
          <p:nvPr/>
        </p:nvSpPr>
        <p:spPr>
          <a:xfrm>
            <a:off x="999887" y="5591175"/>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Risk Mitigation</a:t>
            </a:r>
            <a:endParaRPr lang="en-US" sz="1550" dirty="0"/>
          </a:p>
        </p:txBody>
      </p:sp>
      <p:sp>
        <p:nvSpPr>
          <p:cNvPr id="19" name="Text 17"/>
          <p:cNvSpPr/>
          <p:nvPr/>
        </p:nvSpPr>
        <p:spPr>
          <a:xfrm>
            <a:off x="4911923" y="5591175"/>
            <a:ext cx="5458063"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Improved prediction of funds that will underperform, allowing for earlier disinvestment</a:t>
            </a:r>
            <a:endParaRPr lang="en-US" sz="1550" dirty="0"/>
          </a:p>
        </p:txBody>
      </p:sp>
      <p:sp>
        <p:nvSpPr>
          <p:cNvPr id="20" name="Text 18"/>
          <p:cNvSpPr/>
          <p:nvPr/>
        </p:nvSpPr>
        <p:spPr>
          <a:xfrm>
            <a:off x="10774323" y="5591175"/>
            <a:ext cx="2856309" cy="95261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Avoidance of 80% of funds predicted to be in the bottom quartile</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1095137" y="667464"/>
            <a:ext cx="7296865" cy="1175147"/>
          </a:xfrm>
          <a:prstGeom prst="rect">
            <a:avLst/>
          </a:prstGeom>
          <a:noFill/>
          <a:ln/>
        </p:spPr>
        <p:txBody>
          <a:bodyPr wrap="square" lIns="0" tIns="0" rIns="0" bIns="0" rtlCol="0" anchor="t"/>
          <a:lstStyle/>
          <a:p>
            <a:pPr marL="0" indent="0" algn="l">
              <a:lnSpc>
                <a:spcPts val="4600"/>
              </a:lnSpc>
              <a:buNone/>
            </a:pPr>
            <a:r>
              <a:rPr lang="en-US" sz="3700" dirty="0">
                <a:solidFill>
                  <a:srgbClr val="484237"/>
                </a:solidFill>
                <a:latin typeface="Gelasio Semi Bold" pitchFamily="34" charset="0"/>
                <a:ea typeface="Gelasio Semi Bold" pitchFamily="34" charset="-122"/>
                <a:cs typeface="Gelasio Semi Bold" pitchFamily="34" charset="-120"/>
              </a:rPr>
              <a:t>Executive Summary: Model Performance</a:t>
            </a:r>
            <a:endParaRPr lang="en-US" sz="3700" dirty="0"/>
          </a:p>
        </p:txBody>
      </p:sp>
      <p:sp>
        <p:nvSpPr>
          <p:cNvPr id="4" name="Text 1"/>
          <p:cNvSpPr/>
          <p:nvPr/>
        </p:nvSpPr>
        <p:spPr>
          <a:xfrm>
            <a:off x="751999" y="2124551"/>
            <a:ext cx="7640003" cy="902256"/>
          </a:xfrm>
          <a:prstGeom prst="rect">
            <a:avLst/>
          </a:prstGeom>
          <a:noFill/>
          <a:ln/>
        </p:spPr>
        <p:txBody>
          <a:bodyPr wrap="square" lIns="0" tIns="0" rIns="0" bIns="0" rtlCol="0" anchor="t"/>
          <a:lstStyle/>
          <a:p>
            <a:pPr marL="0" indent="0" algn="l">
              <a:lnSpc>
                <a:spcPts val="2350"/>
              </a:lnSpc>
              <a:buNone/>
            </a:pPr>
            <a:r>
              <a:rPr lang="en-US" sz="1450" dirty="0">
                <a:solidFill>
                  <a:srgbClr val="746558"/>
                </a:solidFill>
                <a:latin typeface="Gelasio" pitchFamily="34" charset="0"/>
                <a:ea typeface="Gelasio" pitchFamily="34" charset="-122"/>
                <a:cs typeface="Gelasio" pitchFamily="34" charset="-120"/>
              </a:rPr>
              <a:t>Our predictive model identifies high-performing mutual funds with a high level of confidence (ROC-AUC: 0.85). The core finding is that fund quality and cost metrics are significantly more predictive of future success than broad fund categories or AMC brand.</a:t>
            </a:r>
            <a:endParaRPr lang="en-US" sz="1450" dirty="0"/>
          </a:p>
        </p:txBody>
      </p:sp>
      <p:sp>
        <p:nvSpPr>
          <p:cNvPr id="5" name="Text 2"/>
          <p:cNvSpPr/>
          <p:nvPr/>
        </p:nvSpPr>
        <p:spPr>
          <a:xfrm>
            <a:off x="751999" y="3308747"/>
            <a:ext cx="2820353" cy="352544"/>
          </a:xfrm>
          <a:prstGeom prst="rect">
            <a:avLst/>
          </a:prstGeom>
          <a:noFill/>
          <a:ln/>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Key Achievements:</a:t>
            </a:r>
            <a:endParaRPr lang="en-US" sz="2200" dirty="0"/>
          </a:p>
        </p:txBody>
      </p:sp>
      <p:sp>
        <p:nvSpPr>
          <p:cNvPr id="6" name="Shape 3"/>
          <p:cNvSpPr/>
          <p:nvPr/>
        </p:nvSpPr>
        <p:spPr>
          <a:xfrm>
            <a:off x="751999" y="3943231"/>
            <a:ext cx="3725942" cy="1715453"/>
          </a:xfrm>
          <a:prstGeom prst="roundRect">
            <a:avLst>
              <a:gd name="adj" fmla="val 1644"/>
            </a:avLst>
          </a:prstGeom>
          <a:solidFill>
            <a:srgbClr val="EEE8DD"/>
          </a:solidFill>
          <a:ln/>
        </p:spPr>
        <p:txBody>
          <a:bodyPr/>
          <a:lstStyle/>
          <a:p>
            <a:endParaRPr lang="en-US"/>
          </a:p>
        </p:txBody>
      </p:sp>
      <p:sp>
        <p:nvSpPr>
          <p:cNvPr id="7" name="Shape 4"/>
          <p:cNvSpPr/>
          <p:nvPr/>
        </p:nvSpPr>
        <p:spPr>
          <a:xfrm>
            <a:off x="939998" y="4131231"/>
            <a:ext cx="563999" cy="563999"/>
          </a:xfrm>
          <a:prstGeom prst="roundRect">
            <a:avLst>
              <a:gd name="adj" fmla="val 16211173"/>
            </a:avLst>
          </a:prstGeom>
          <a:solidFill>
            <a:srgbClr val="D3C5B6"/>
          </a:solidFill>
          <a:ln/>
        </p:spPr>
        <p:txBody>
          <a:bodyPr/>
          <a:lstStyle/>
          <a:p>
            <a:endParaRPr lang="en-US"/>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137" y="4286250"/>
            <a:ext cx="253722" cy="253722"/>
          </a:xfrm>
          <a:prstGeom prst="rect">
            <a:avLst/>
          </a:prstGeom>
        </p:spPr>
      </p:pic>
      <p:sp>
        <p:nvSpPr>
          <p:cNvPr id="9" name="Text 5"/>
          <p:cNvSpPr/>
          <p:nvPr/>
        </p:nvSpPr>
        <p:spPr>
          <a:xfrm>
            <a:off x="939998" y="4883229"/>
            <a:ext cx="3349943" cy="587454"/>
          </a:xfrm>
          <a:prstGeom prst="rect">
            <a:avLst/>
          </a:prstGeom>
          <a:noFill/>
          <a:ln/>
        </p:spPr>
        <p:txBody>
          <a:bodyPr wrap="squar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Champion Model: XGBoost Classifier</a:t>
            </a:r>
            <a:endParaRPr lang="en-US" sz="1850" dirty="0"/>
          </a:p>
        </p:txBody>
      </p:sp>
      <p:sp>
        <p:nvSpPr>
          <p:cNvPr id="10" name="Shape 6"/>
          <p:cNvSpPr/>
          <p:nvPr/>
        </p:nvSpPr>
        <p:spPr>
          <a:xfrm>
            <a:off x="4665940" y="3943231"/>
            <a:ext cx="3726061" cy="1715453"/>
          </a:xfrm>
          <a:prstGeom prst="roundRect">
            <a:avLst>
              <a:gd name="adj" fmla="val 1644"/>
            </a:avLst>
          </a:prstGeom>
          <a:solidFill>
            <a:srgbClr val="EEE8DD"/>
          </a:solidFill>
          <a:ln/>
        </p:spPr>
        <p:txBody>
          <a:bodyPr/>
          <a:lstStyle/>
          <a:p>
            <a:endParaRPr lang="en-US"/>
          </a:p>
        </p:txBody>
      </p:sp>
      <p:sp>
        <p:nvSpPr>
          <p:cNvPr id="11" name="Shape 7"/>
          <p:cNvSpPr/>
          <p:nvPr/>
        </p:nvSpPr>
        <p:spPr>
          <a:xfrm>
            <a:off x="4853940" y="4131231"/>
            <a:ext cx="563999" cy="563999"/>
          </a:xfrm>
          <a:prstGeom prst="roundRect">
            <a:avLst>
              <a:gd name="adj" fmla="val 16211173"/>
            </a:avLst>
          </a:prstGeom>
          <a:solidFill>
            <a:srgbClr val="D3C5B6"/>
          </a:solidFill>
          <a:ln/>
        </p:spPr>
        <p:txBody>
          <a:bodyPr/>
          <a:lstStyle/>
          <a:p>
            <a:endParaRPr lang="en-US"/>
          </a:p>
        </p:txBody>
      </p:sp>
      <p:pic>
        <p:nvPicPr>
          <p:cNvPr id="12"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9078" y="4286250"/>
            <a:ext cx="253722" cy="253722"/>
          </a:xfrm>
          <a:prstGeom prst="rect">
            <a:avLst/>
          </a:prstGeom>
        </p:spPr>
      </p:pic>
      <p:sp>
        <p:nvSpPr>
          <p:cNvPr id="13" name="Text 8"/>
          <p:cNvSpPr/>
          <p:nvPr/>
        </p:nvSpPr>
        <p:spPr>
          <a:xfrm>
            <a:off x="4853940" y="4883229"/>
            <a:ext cx="3350062" cy="587454"/>
          </a:xfrm>
          <a:prstGeom prst="rect">
            <a:avLst/>
          </a:prstGeom>
          <a:noFill/>
          <a:ln/>
        </p:spPr>
        <p:txBody>
          <a:bodyPr wrap="squar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Performance: ROC-AUC of 0.85</a:t>
            </a:r>
            <a:endParaRPr lang="en-US" sz="1850" dirty="0"/>
          </a:p>
        </p:txBody>
      </p:sp>
      <p:sp>
        <p:nvSpPr>
          <p:cNvPr id="14" name="Shape 9"/>
          <p:cNvSpPr/>
          <p:nvPr/>
        </p:nvSpPr>
        <p:spPr>
          <a:xfrm>
            <a:off x="751999" y="5846683"/>
            <a:ext cx="7640003" cy="1715453"/>
          </a:xfrm>
          <a:prstGeom prst="roundRect">
            <a:avLst>
              <a:gd name="adj" fmla="val 1644"/>
            </a:avLst>
          </a:prstGeom>
          <a:solidFill>
            <a:srgbClr val="EEE8DD"/>
          </a:solidFill>
          <a:ln/>
        </p:spPr>
        <p:txBody>
          <a:bodyPr/>
          <a:lstStyle/>
          <a:p>
            <a:endParaRPr lang="en-US"/>
          </a:p>
        </p:txBody>
      </p:sp>
      <p:sp>
        <p:nvSpPr>
          <p:cNvPr id="15" name="Shape 10"/>
          <p:cNvSpPr/>
          <p:nvPr/>
        </p:nvSpPr>
        <p:spPr>
          <a:xfrm>
            <a:off x="939998" y="6034683"/>
            <a:ext cx="563999" cy="563999"/>
          </a:xfrm>
          <a:prstGeom prst="roundRect">
            <a:avLst>
              <a:gd name="adj" fmla="val 16211173"/>
            </a:avLst>
          </a:prstGeom>
          <a:solidFill>
            <a:srgbClr val="D3C5B6"/>
          </a:solidFill>
          <a:ln/>
        </p:spPr>
        <p:txBody>
          <a:bodyPr/>
          <a:lstStyle/>
          <a:p>
            <a:endParaRPr lang="en-US"/>
          </a:p>
        </p:txBody>
      </p:sp>
      <p:pic>
        <p:nvPicPr>
          <p:cNvPr id="1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5137" y="6189702"/>
            <a:ext cx="253722" cy="253722"/>
          </a:xfrm>
          <a:prstGeom prst="rect">
            <a:avLst/>
          </a:prstGeom>
        </p:spPr>
      </p:pic>
      <p:sp>
        <p:nvSpPr>
          <p:cNvPr id="17" name="Text 11"/>
          <p:cNvSpPr/>
          <p:nvPr/>
        </p:nvSpPr>
        <p:spPr>
          <a:xfrm>
            <a:off x="939998" y="6786682"/>
            <a:ext cx="7264003" cy="587454"/>
          </a:xfrm>
          <a:prstGeom prst="rect">
            <a:avLst/>
          </a:prstGeom>
          <a:noFill/>
          <a:ln/>
        </p:spPr>
        <p:txBody>
          <a:bodyPr wrap="squar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Business Value: Enables data-driven fund selection moving beyond traditional past performance metrics</a:t>
            </a:r>
            <a:endParaRPr lang="en-US" sz="1850" dirty="0"/>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533525" y="608886"/>
            <a:ext cx="9404032" cy="571619"/>
          </a:xfrm>
          <a:prstGeom prst="rect">
            <a:avLst/>
          </a:prstGeom>
          <a:noFill/>
          <a:ln/>
        </p:spPr>
        <p:txBody>
          <a:bodyPr wrap="none" lIns="0" tIns="0" rIns="0" bIns="0" rtlCol="0" anchor="t"/>
          <a:lstStyle/>
          <a:p>
            <a:pPr marL="0" indent="0" algn="l">
              <a:lnSpc>
                <a:spcPts val="4500"/>
              </a:lnSpc>
              <a:buNone/>
            </a:pPr>
            <a:r>
              <a:rPr lang="en-US" sz="3600" dirty="0">
                <a:solidFill>
                  <a:srgbClr val="484237"/>
                </a:solidFill>
                <a:latin typeface="Gelasio Semi Bold" pitchFamily="34" charset="0"/>
                <a:ea typeface="Gelasio Semi Bold" pitchFamily="34" charset="-122"/>
                <a:cs typeface="Gelasio Semi Bold" pitchFamily="34" charset="-120"/>
              </a:rPr>
              <a:t>Key Drivers &amp; Predictors: What Matters Most</a:t>
            </a:r>
            <a:endParaRPr lang="en-US" sz="3600" dirty="0"/>
          </a:p>
        </p:txBody>
      </p:sp>
      <p:sp>
        <p:nvSpPr>
          <p:cNvPr id="3" name="Text 1"/>
          <p:cNvSpPr/>
          <p:nvPr/>
        </p:nvSpPr>
        <p:spPr>
          <a:xfrm>
            <a:off x="1548765" y="1519949"/>
            <a:ext cx="12365355" cy="488991"/>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The model's Feature Importance analysis reveals the true drivers of high returns:</a:t>
            </a:r>
            <a:endParaRPr lang="en-US" sz="1400" dirty="0"/>
          </a:p>
        </p:txBody>
      </p:sp>
      <p:grpSp>
        <p:nvGrpSpPr>
          <p:cNvPr id="30" name="Group 29">
            <a:extLst>
              <a:ext uri="{FF2B5EF4-FFF2-40B4-BE49-F238E27FC236}">
                <a16:creationId xmlns:a16="http://schemas.microsoft.com/office/drawing/2014/main" id="{82867DCB-F3C2-D415-4357-8CF2280554AE}"/>
              </a:ext>
            </a:extLst>
          </p:cNvPr>
          <p:cNvGrpSpPr/>
          <p:nvPr/>
        </p:nvGrpSpPr>
        <p:grpSpPr>
          <a:xfrm>
            <a:off x="739140" y="2088951"/>
            <a:ext cx="13174980" cy="5576054"/>
            <a:chOff x="723900" y="2044541"/>
            <a:chExt cx="13174980" cy="5576054"/>
          </a:xfrm>
        </p:grpSpPr>
        <p:sp>
          <p:nvSpPr>
            <p:cNvPr id="4" name="Shape 2"/>
            <p:cNvSpPr/>
            <p:nvPr/>
          </p:nvSpPr>
          <p:spPr>
            <a:xfrm>
              <a:off x="731520" y="2044541"/>
              <a:ext cx="13167360" cy="5576054"/>
            </a:xfrm>
            <a:prstGeom prst="roundRect">
              <a:avLst>
                <a:gd name="adj" fmla="val 492"/>
              </a:avLst>
            </a:prstGeom>
            <a:noFill/>
            <a:ln w="7620">
              <a:solidFill>
                <a:srgbClr val="000000">
                  <a:alpha val="8000"/>
                </a:srgbClr>
              </a:solidFill>
              <a:prstDash val="solid"/>
            </a:ln>
          </p:spPr>
          <p:txBody>
            <a:bodyPr/>
            <a:lstStyle/>
            <a:p>
              <a:endParaRPr lang="en-US"/>
            </a:p>
          </p:txBody>
        </p:sp>
        <p:sp>
          <p:nvSpPr>
            <p:cNvPr id="5" name="Shape 3"/>
            <p:cNvSpPr/>
            <p:nvPr/>
          </p:nvSpPr>
          <p:spPr>
            <a:xfrm>
              <a:off x="723900" y="2169437"/>
              <a:ext cx="13167360" cy="585073"/>
            </a:xfrm>
            <a:prstGeom prst="rect">
              <a:avLst/>
            </a:prstGeom>
            <a:solidFill>
              <a:srgbClr val="FFFFFF">
                <a:alpha val="4000"/>
              </a:srgbClr>
            </a:solidFill>
            <a:ln/>
          </p:spPr>
          <p:txBody>
            <a:bodyPr/>
            <a:lstStyle/>
            <a:p>
              <a:endParaRPr lang="en-US"/>
            </a:p>
          </p:txBody>
        </p:sp>
        <p:sp>
          <p:nvSpPr>
            <p:cNvPr id="6" name="Text 4"/>
            <p:cNvSpPr/>
            <p:nvPr/>
          </p:nvSpPr>
          <p:spPr>
            <a:xfrm>
              <a:off x="922258" y="2169438"/>
              <a:ext cx="945594"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Rank</a:t>
              </a:r>
              <a:endParaRPr lang="en-US" sz="1400" dirty="0"/>
            </a:p>
          </p:txBody>
        </p:sp>
        <p:sp>
          <p:nvSpPr>
            <p:cNvPr id="7" name="Text 5"/>
            <p:cNvSpPr/>
            <p:nvPr/>
          </p:nvSpPr>
          <p:spPr>
            <a:xfrm>
              <a:off x="2241233" y="2169438"/>
              <a:ext cx="2256949"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Predictor</a:t>
              </a:r>
              <a:endParaRPr lang="en-US" sz="1400" dirty="0"/>
            </a:p>
          </p:txBody>
        </p:sp>
        <p:sp>
          <p:nvSpPr>
            <p:cNvPr id="8" name="Text 6"/>
            <p:cNvSpPr/>
            <p:nvPr/>
          </p:nvSpPr>
          <p:spPr>
            <a:xfrm>
              <a:off x="4871561" y="2169438"/>
              <a:ext cx="4887397"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Business Interpretation</a:t>
              </a:r>
              <a:endParaRPr lang="en-US" sz="1400" dirty="0"/>
            </a:p>
          </p:txBody>
        </p:sp>
        <p:sp>
          <p:nvSpPr>
            <p:cNvPr id="9" name="Text 7"/>
            <p:cNvSpPr/>
            <p:nvPr/>
          </p:nvSpPr>
          <p:spPr>
            <a:xfrm>
              <a:off x="10132338" y="2169438"/>
              <a:ext cx="3576042"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Strategic Implication</a:t>
              </a:r>
              <a:endParaRPr lang="en-US" sz="1400" dirty="0"/>
            </a:p>
          </p:txBody>
        </p:sp>
        <p:sp>
          <p:nvSpPr>
            <p:cNvPr id="10" name="Shape 8"/>
            <p:cNvSpPr/>
            <p:nvPr/>
          </p:nvSpPr>
          <p:spPr>
            <a:xfrm>
              <a:off x="739140" y="2579251"/>
              <a:ext cx="13152120" cy="1112163"/>
            </a:xfrm>
            <a:prstGeom prst="rect">
              <a:avLst/>
            </a:prstGeom>
            <a:solidFill>
              <a:srgbClr val="000000">
                <a:alpha val="4000"/>
              </a:srgbClr>
            </a:solidFill>
            <a:ln/>
          </p:spPr>
          <p:txBody>
            <a:bodyPr/>
            <a:lstStyle/>
            <a:p>
              <a:endParaRPr lang="en-US"/>
            </a:p>
          </p:txBody>
        </p:sp>
        <p:sp>
          <p:nvSpPr>
            <p:cNvPr id="11" name="Text 9"/>
            <p:cNvSpPr/>
            <p:nvPr/>
          </p:nvSpPr>
          <p:spPr>
            <a:xfrm>
              <a:off x="922258" y="2696527"/>
              <a:ext cx="945594"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1</a:t>
              </a:r>
              <a:endParaRPr lang="en-US" sz="1400" dirty="0"/>
            </a:p>
          </p:txBody>
        </p:sp>
        <p:sp>
          <p:nvSpPr>
            <p:cNvPr id="12" name="Text 10"/>
            <p:cNvSpPr/>
            <p:nvPr/>
          </p:nvSpPr>
          <p:spPr>
            <a:xfrm>
              <a:off x="2241233" y="2696527"/>
              <a:ext cx="2256949"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Alpha</a:t>
              </a:r>
              <a:endParaRPr lang="en-US" sz="1400" dirty="0"/>
            </a:p>
          </p:txBody>
        </p:sp>
        <p:sp>
          <p:nvSpPr>
            <p:cNvPr id="13" name="Text 11"/>
            <p:cNvSpPr/>
            <p:nvPr/>
          </p:nvSpPr>
          <p:spPr>
            <a:xfrm>
              <a:off x="4871561" y="2696527"/>
              <a:ext cx="4887397" cy="877610"/>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The Fund Manager's Skill Premium. This confirms that the manager's ability to consistently beat a benchmark (value added) is the single most critical driver of future success.</a:t>
              </a:r>
              <a:endParaRPr lang="en-US" sz="1400" dirty="0"/>
            </a:p>
          </p:txBody>
        </p:sp>
        <p:sp>
          <p:nvSpPr>
            <p:cNvPr id="14" name="Text 12"/>
            <p:cNvSpPr/>
            <p:nvPr/>
          </p:nvSpPr>
          <p:spPr>
            <a:xfrm>
              <a:off x="10132338" y="2696527"/>
              <a:ext cx="3576042" cy="585073"/>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Prioritize Talent: Screening criteria must weigh high historical Alpha above all else.</a:t>
              </a:r>
              <a:endParaRPr lang="en-US" sz="1400" dirty="0"/>
            </a:p>
          </p:txBody>
        </p:sp>
        <p:sp>
          <p:nvSpPr>
            <p:cNvPr id="15" name="Shape 13"/>
            <p:cNvSpPr/>
            <p:nvPr/>
          </p:nvSpPr>
          <p:spPr>
            <a:xfrm>
              <a:off x="739140" y="3700939"/>
              <a:ext cx="13152120" cy="1112163"/>
            </a:xfrm>
            <a:prstGeom prst="rect">
              <a:avLst/>
            </a:prstGeom>
            <a:solidFill>
              <a:srgbClr val="FFFFFF">
                <a:alpha val="4000"/>
              </a:srgbClr>
            </a:solidFill>
            <a:ln/>
          </p:spPr>
          <p:txBody>
            <a:bodyPr/>
            <a:lstStyle/>
            <a:p>
              <a:endParaRPr lang="en-US"/>
            </a:p>
          </p:txBody>
        </p:sp>
        <p:sp>
          <p:nvSpPr>
            <p:cNvPr id="16" name="Text 14"/>
            <p:cNvSpPr/>
            <p:nvPr/>
          </p:nvSpPr>
          <p:spPr>
            <a:xfrm>
              <a:off x="922258" y="3808690"/>
              <a:ext cx="945594"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2</a:t>
              </a:r>
              <a:endParaRPr lang="en-US" sz="1400" dirty="0"/>
            </a:p>
          </p:txBody>
        </p:sp>
        <p:sp>
          <p:nvSpPr>
            <p:cNvPr id="17" name="Text 15"/>
            <p:cNvSpPr/>
            <p:nvPr/>
          </p:nvSpPr>
          <p:spPr>
            <a:xfrm>
              <a:off x="2241233" y="3808690"/>
              <a:ext cx="2256949"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Expense Ratio</a:t>
              </a:r>
              <a:endParaRPr lang="en-US" sz="1400" dirty="0"/>
            </a:p>
          </p:txBody>
        </p:sp>
        <p:sp>
          <p:nvSpPr>
            <p:cNvPr id="18" name="Text 16"/>
            <p:cNvSpPr/>
            <p:nvPr/>
          </p:nvSpPr>
          <p:spPr>
            <a:xfrm>
              <a:off x="4871561" y="3808690"/>
              <a:ext cx="4887397" cy="877610"/>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The Cost of Ownership. The model confirms that high costs are a severe and non-negotiable drag on net returns. A low expense ratio is highly predictive of high returns.</a:t>
              </a:r>
              <a:endParaRPr lang="en-US" sz="1400" dirty="0"/>
            </a:p>
          </p:txBody>
        </p:sp>
        <p:sp>
          <p:nvSpPr>
            <p:cNvPr id="19" name="Text 17"/>
            <p:cNvSpPr/>
            <p:nvPr/>
          </p:nvSpPr>
          <p:spPr>
            <a:xfrm>
              <a:off x="10132338" y="3808690"/>
              <a:ext cx="3576042" cy="877610"/>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Mandate Cost Ceiling: Institute a strict, low upper limit on the expense ratio for all recommended funds.</a:t>
              </a:r>
              <a:endParaRPr lang="en-US" sz="1400" dirty="0"/>
            </a:p>
          </p:txBody>
        </p:sp>
        <p:sp>
          <p:nvSpPr>
            <p:cNvPr id="20" name="Shape 18"/>
            <p:cNvSpPr/>
            <p:nvPr/>
          </p:nvSpPr>
          <p:spPr>
            <a:xfrm>
              <a:off x="739140" y="4803577"/>
              <a:ext cx="13152120" cy="1404699"/>
            </a:xfrm>
            <a:prstGeom prst="rect">
              <a:avLst/>
            </a:prstGeom>
            <a:solidFill>
              <a:srgbClr val="000000">
                <a:alpha val="4000"/>
              </a:srgbClr>
            </a:solidFill>
            <a:ln/>
          </p:spPr>
          <p:txBody>
            <a:bodyPr/>
            <a:lstStyle/>
            <a:p>
              <a:endParaRPr lang="en-US"/>
            </a:p>
          </p:txBody>
        </p:sp>
        <p:sp>
          <p:nvSpPr>
            <p:cNvPr id="21" name="Text 19"/>
            <p:cNvSpPr/>
            <p:nvPr/>
          </p:nvSpPr>
          <p:spPr>
            <a:xfrm>
              <a:off x="922258" y="4920853"/>
              <a:ext cx="945594"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3</a:t>
              </a:r>
              <a:endParaRPr lang="en-US" sz="1400" dirty="0"/>
            </a:p>
          </p:txBody>
        </p:sp>
        <p:sp>
          <p:nvSpPr>
            <p:cNvPr id="22" name="Text 20"/>
            <p:cNvSpPr/>
            <p:nvPr/>
          </p:nvSpPr>
          <p:spPr>
            <a:xfrm>
              <a:off x="2241233" y="4920853"/>
              <a:ext cx="2256949"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Sortino Ratio</a:t>
              </a:r>
              <a:endParaRPr lang="en-US" sz="1400" dirty="0"/>
            </a:p>
          </p:txBody>
        </p:sp>
        <p:sp>
          <p:nvSpPr>
            <p:cNvPr id="23" name="Text 21"/>
            <p:cNvSpPr/>
            <p:nvPr/>
          </p:nvSpPr>
          <p:spPr>
            <a:xfrm>
              <a:off x="4871561" y="4920853"/>
              <a:ext cx="4887397" cy="1170146"/>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Quality of Returns (Downside Risk). This measure confirms that investors prefer returns generated without excessive downside volatility. High Sortino = high-quality performance.</a:t>
              </a:r>
              <a:endParaRPr lang="en-US" sz="1400" dirty="0"/>
            </a:p>
          </p:txBody>
        </p:sp>
        <p:sp>
          <p:nvSpPr>
            <p:cNvPr id="24" name="Text 22"/>
            <p:cNvSpPr/>
            <p:nvPr/>
          </p:nvSpPr>
          <p:spPr>
            <a:xfrm>
              <a:off x="10132338" y="4920853"/>
              <a:ext cx="3576042" cy="877610"/>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Focus on Stability: Use Sortino as a filter for risk-adjusted quality, ensuring funds meet client safety expectations.</a:t>
              </a:r>
              <a:endParaRPr lang="en-US" sz="1400" dirty="0"/>
            </a:p>
          </p:txBody>
        </p:sp>
        <p:sp>
          <p:nvSpPr>
            <p:cNvPr id="25" name="Shape 23"/>
            <p:cNvSpPr/>
            <p:nvPr/>
          </p:nvSpPr>
          <p:spPr>
            <a:xfrm>
              <a:off x="739140" y="6208276"/>
              <a:ext cx="13152120" cy="1404699"/>
            </a:xfrm>
            <a:prstGeom prst="rect">
              <a:avLst/>
            </a:prstGeom>
            <a:solidFill>
              <a:srgbClr val="FFFFFF">
                <a:alpha val="4000"/>
              </a:srgbClr>
            </a:solidFill>
            <a:ln/>
          </p:spPr>
          <p:txBody>
            <a:bodyPr/>
            <a:lstStyle/>
            <a:p>
              <a:endParaRPr lang="en-US"/>
            </a:p>
          </p:txBody>
        </p:sp>
        <p:sp>
          <p:nvSpPr>
            <p:cNvPr id="26" name="Text 24"/>
            <p:cNvSpPr/>
            <p:nvPr/>
          </p:nvSpPr>
          <p:spPr>
            <a:xfrm>
              <a:off x="922258" y="6325553"/>
              <a:ext cx="945594"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4</a:t>
              </a:r>
              <a:endParaRPr lang="en-US" sz="1400" dirty="0"/>
            </a:p>
          </p:txBody>
        </p:sp>
        <p:sp>
          <p:nvSpPr>
            <p:cNvPr id="27" name="Text 25"/>
            <p:cNvSpPr/>
            <p:nvPr/>
          </p:nvSpPr>
          <p:spPr>
            <a:xfrm>
              <a:off x="2241233" y="6325553"/>
              <a:ext cx="2256949" cy="292537"/>
            </a:xfrm>
            <a:prstGeom prst="rect">
              <a:avLst/>
            </a:prstGeom>
            <a:noFill/>
            <a:ln/>
          </p:spPr>
          <p:txBody>
            <a:bodyPr wrap="non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Fund Size (Log)</a:t>
              </a:r>
              <a:endParaRPr lang="en-US" sz="1400" dirty="0"/>
            </a:p>
          </p:txBody>
        </p:sp>
        <p:sp>
          <p:nvSpPr>
            <p:cNvPr id="28" name="Text 26"/>
            <p:cNvSpPr/>
            <p:nvPr/>
          </p:nvSpPr>
          <p:spPr>
            <a:xfrm>
              <a:off x="4871561" y="6325553"/>
              <a:ext cx="4887397" cy="1170146"/>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A Proxy for Fund Agility. The non-linear impact suggests that while very small, unproven funds are risky, ultra-large funds may lose agility, making mid-to-large-sized funds the optimal segment.</a:t>
              </a:r>
              <a:endParaRPr lang="en-US" sz="1400" dirty="0"/>
            </a:p>
          </p:txBody>
        </p:sp>
        <p:sp>
          <p:nvSpPr>
            <p:cNvPr id="29" name="Text 27"/>
            <p:cNvSpPr/>
            <p:nvPr/>
          </p:nvSpPr>
          <p:spPr>
            <a:xfrm>
              <a:off x="10132338" y="6325553"/>
              <a:ext cx="3576042" cy="877610"/>
            </a:xfrm>
            <a:prstGeom prst="rect">
              <a:avLst/>
            </a:prstGeom>
            <a:noFill/>
            <a:ln/>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Avoid Extremes: Focus investment flow toward funds outside the lowest and highest quartiles of AUM.</a:t>
              </a:r>
              <a:endParaRPr lang="en-US" sz="1400" dirty="0"/>
            </a:p>
          </p:txBody>
        </p:sp>
      </p:gr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438638"/>
            <a:ext cx="7181255" cy="496133"/>
          </a:xfrm>
          <a:prstGeom prst="rect">
            <a:avLst/>
          </a:prstGeom>
          <a:noFill/>
          <a:ln/>
        </p:spPr>
        <p:txBody>
          <a:bodyPr wrap="none" lIns="0" tIns="0" rIns="0" bIns="0" rtlCol="0" anchor="t"/>
          <a:lstStyle/>
          <a:p>
            <a:pPr marL="0" indent="0" algn="l">
              <a:lnSpc>
                <a:spcPts val="3900"/>
              </a:lnSpc>
              <a:buNone/>
            </a:pPr>
            <a:r>
              <a:rPr lang="en-US" sz="3100" dirty="0">
                <a:solidFill>
                  <a:srgbClr val="484237"/>
                </a:solidFill>
                <a:latin typeface="Gelasio Semi Bold" pitchFamily="34" charset="0"/>
                <a:ea typeface="Gelasio Semi Bold" pitchFamily="34" charset="-122"/>
                <a:cs typeface="Gelasio Semi Bold" pitchFamily="34" charset="-120"/>
              </a:rPr>
              <a:t>Key Patterns &amp; Segments Discovered</a:t>
            </a:r>
            <a:endParaRPr lang="en-US" sz="3100" dirty="0"/>
          </a:p>
        </p:txBody>
      </p:sp>
      <p:sp>
        <p:nvSpPr>
          <p:cNvPr id="3" name="Shape 1"/>
          <p:cNvSpPr/>
          <p:nvPr/>
        </p:nvSpPr>
        <p:spPr>
          <a:xfrm>
            <a:off x="793790" y="3331607"/>
            <a:ext cx="6422231" cy="2459355"/>
          </a:xfrm>
          <a:prstGeom prst="roundRect">
            <a:avLst>
              <a:gd name="adj" fmla="val 1211"/>
            </a:avLst>
          </a:prstGeom>
          <a:solidFill>
            <a:srgbClr val="F9F6F0"/>
          </a:solidFill>
          <a:ln w="22860">
            <a:solidFill>
              <a:srgbClr val="D4CEC3"/>
            </a:solidFill>
            <a:prstDash val="solid"/>
          </a:ln>
        </p:spPr>
        <p:txBody>
          <a:bodyPr/>
          <a:lstStyle/>
          <a:p>
            <a:endParaRPr lang="en-US"/>
          </a:p>
        </p:txBody>
      </p:sp>
      <p:sp>
        <p:nvSpPr>
          <p:cNvPr id="4" name="Text 2"/>
          <p:cNvSpPr/>
          <p:nvPr/>
        </p:nvSpPr>
        <p:spPr>
          <a:xfrm>
            <a:off x="1015008" y="3552825"/>
            <a:ext cx="4468654" cy="310158"/>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The "Quality over Category" Pattern:</a:t>
            </a:r>
            <a:endParaRPr lang="en-US" sz="1950" dirty="0"/>
          </a:p>
        </p:txBody>
      </p:sp>
      <p:sp>
        <p:nvSpPr>
          <p:cNvPr id="5" name="Text 3"/>
          <p:cNvSpPr/>
          <p:nvPr/>
        </p:nvSpPr>
        <p:spPr>
          <a:xfrm>
            <a:off x="1015008" y="3982045"/>
            <a:ext cx="5979795" cy="1587698"/>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The low importance assigned to category (Equity, Debt, Hybrid) and amc_name indicates that the internal metrics of a fund (Alpha, Sortino, Expense Ratio) are far more predictive than its broad market segment or the prestige of its parent company. Skill is transferable; brand is not.</a:t>
            </a:r>
            <a:endParaRPr lang="en-US" sz="1550" dirty="0"/>
          </a:p>
        </p:txBody>
      </p:sp>
      <p:sp>
        <p:nvSpPr>
          <p:cNvPr id="6" name="Shape 4"/>
          <p:cNvSpPr/>
          <p:nvPr/>
        </p:nvSpPr>
        <p:spPr>
          <a:xfrm>
            <a:off x="7414379" y="3331607"/>
            <a:ext cx="6422231" cy="2459355"/>
          </a:xfrm>
          <a:prstGeom prst="roundRect">
            <a:avLst>
              <a:gd name="adj" fmla="val 1211"/>
            </a:avLst>
          </a:prstGeom>
          <a:solidFill>
            <a:srgbClr val="F9F6F0"/>
          </a:solidFill>
          <a:ln w="22860">
            <a:solidFill>
              <a:srgbClr val="D4CEC3"/>
            </a:solidFill>
            <a:prstDash val="solid"/>
          </a:ln>
        </p:spPr>
        <p:txBody>
          <a:bodyPr/>
          <a:lstStyle/>
          <a:p>
            <a:endParaRPr lang="en-US"/>
          </a:p>
        </p:txBody>
      </p:sp>
      <p:sp>
        <p:nvSpPr>
          <p:cNvPr id="7" name="Text 5"/>
          <p:cNvSpPr/>
          <p:nvPr/>
        </p:nvSpPr>
        <p:spPr>
          <a:xfrm>
            <a:off x="7635597" y="3552825"/>
            <a:ext cx="3170158" cy="310158"/>
          </a:xfrm>
          <a:prstGeom prst="rect">
            <a:avLst/>
          </a:prstGeom>
          <a:noFill/>
          <a:ln/>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The Risk Profile Segment:</a:t>
            </a:r>
            <a:endParaRPr lang="en-US" sz="1950" dirty="0"/>
          </a:p>
        </p:txBody>
      </p:sp>
      <p:sp>
        <p:nvSpPr>
          <p:cNvPr id="8" name="Text 6"/>
          <p:cNvSpPr/>
          <p:nvPr/>
        </p:nvSpPr>
        <p:spPr>
          <a:xfrm>
            <a:off x="7635597" y="3982045"/>
            <a:ext cx="5979795" cy="127015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The top-performing segment is characterized by a high Alpha (skill), low Expense Ratio (cost), and moderate SD/Beta (volatility), suggesting the optimal fund is one that is aggressive in seeking returns but disciplined in managing losses.</a:t>
            </a:r>
            <a:endParaRPr lang="en-US" sz="1550" dirty="0"/>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9144000" y="0"/>
            <a:ext cx="5486400" cy="8229600"/>
          </a:xfrm>
          <a:prstGeom prst="rect">
            <a:avLst/>
          </a:prstGeom>
        </p:spPr>
      </p:pic>
      <p:sp>
        <p:nvSpPr>
          <p:cNvPr id="3" name="Text 0"/>
          <p:cNvSpPr/>
          <p:nvPr/>
        </p:nvSpPr>
        <p:spPr>
          <a:xfrm>
            <a:off x="1152525" y="434102"/>
            <a:ext cx="7360920" cy="985123"/>
          </a:xfrm>
          <a:prstGeom prst="rect">
            <a:avLst/>
          </a:prstGeom>
          <a:noFill/>
          <a:ln/>
        </p:spPr>
        <p:txBody>
          <a:bodyPr wrap="square" lIns="0" tIns="0" rIns="0" bIns="0" rtlCol="0" anchor="t"/>
          <a:lstStyle/>
          <a:p>
            <a:pPr marL="0" indent="0" algn="l">
              <a:lnSpc>
                <a:spcPts val="3850"/>
              </a:lnSpc>
              <a:buNone/>
            </a:pPr>
            <a:r>
              <a:rPr lang="en-US" sz="3100" dirty="0">
                <a:solidFill>
                  <a:srgbClr val="484237"/>
                </a:solidFill>
                <a:latin typeface="Gelasio Semi Bold" pitchFamily="34" charset="0"/>
                <a:ea typeface="Gelasio Semi Bold" pitchFamily="34" charset="-122"/>
                <a:cs typeface="Gelasio Semi Bold" pitchFamily="34" charset="-120"/>
              </a:rPr>
              <a:t>Leadership Interpretation &amp; Strategic Insights</a:t>
            </a:r>
            <a:endParaRPr lang="en-US" sz="3100" dirty="0"/>
          </a:p>
        </p:txBody>
      </p:sp>
      <p:sp>
        <p:nvSpPr>
          <p:cNvPr id="4" name="Text 1"/>
          <p:cNvSpPr/>
          <p:nvPr/>
        </p:nvSpPr>
        <p:spPr>
          <a:xfrm>
            <a:off x="1152525" y="1509594"/>
            <a:ext cx="4909542" cy="268128"/>
          </a:xfrm>
          <a:prstGeom prst="rect">
            <a:avLst/>
          </a:prstGeom>
          <a:noFill/>
          <a:ln/>
        </p:spPr>
        <p:txBody>
          <a:bodyPr wrap="none" lIns="0" tIns="0" rIns="0" bIns="0" rtlCol="0" anchor="t"/>
          <a:lstStyle/>
          <a:p>
            <a:pPr marL="0" indent="0" algn="l">
              <a:lnSpc>
                <a:spcPts val="2300"/>
              </a:lnSpc>
              <a:buNone/>
            </a:pPr>
            <a:r>
              <a:rPr lang="en-US" sz="1850" dirty="0">
                <a:solidFill>
                  <a:srgbClr val="484237"/>
                </a:solidFill>
                <a:latin typeface="Gelasio Semi Bold" pitchFamily="34" charset="0"/>
                <a:ea typeface="Gelasio Semi Bold" pitchFamily="34" charset="-122"/>
                <a:cs typeface="Gelasio Semi Bold" pitchFamily="34" charset="-120"/>
              </a:rPr>
              <a:t>How Can Leadership Interpret These Insights?</a:t>
            </a:r>
            <a:endParaRPr lang="en-US" sz="1850" dirty="0"/>
          </a:p>
        </p:txBody>
      </p:sp>
      <p:sp>
        <p:nvSpPr>
          <p:cNvPr id="5" name="Text 2"/>
          <p:cNvSpPr/>
          <p:nvPr/>
        </p:nvSpPr>
        <p:spPr>
          <a:xfrm>
            <a:off x="630555" y="2204799"/>
            <a:ext cx="7882890" cy="756523"/>
          </a:xfrm>
          <a:prstGeom prst="rect">
            <a:avLst/>
          </a:prstGeom>
          <a:noFill/>
          <a:ln/>
        </p:spPr>
        <p:txBody>
          <a:bodyPr wrap="square" lIns="0" tIns="0" rIns="0" bIns="0" rtlCol="0" anchor="t"/>
          <a:lstStyle/>
          <a:p>
            <a:pPr marL="0" indent="0" algn="l">
              <a:lnSpc>
                <a:spcPts val="1950"/>
              </a:lnSpc>
              <a:buNone/>
            </a:pPr>
            <a:r>
              <a:rPr lang="en-US" sz="1200" dirty="0">
                <a:solidFill>
                  <a:srgbClr val="746558"/>
                </a:solidFill>
                <a:latin typeface="Gelasio" pitchFamily="34" charset="0"/>
                <a:ea typeface="Gelasio" pitchFamily="34" charset="-122"/>
                <a:cs typeface="Gelasio" pitchFamily="34" charset="-120"/>
              </a:rPr>
              <a:t>Leadership can use these insights to fundamentally restructure the fund selection process, shifting from qualitative judgment to data-driven decision-making focused on the verified drivers. The model provides a clear, objective checklist for fund selection.</a:t>
            </a:r>
            <a:endParaRPr lang="en-US" sz="1200" dirty="0"/>
          </a:p>
        </p:txBody>
      </p:sp>
      <p:sp>
        <p:nvSpPr>
          <p:cNvPr id="6" name="Text 3"/>
          <p:cNvSpPr/>
          <p:nvPr/>
        </p:nvSpPr>
        <p:spPr>
          <a:xfrm>
            <a:off x="725805" y="3153133"/>
            <a:ext cx="2364700" cy="295513"/>
          </a:xfrm>
          <a:prstGeom prst="rect">
            <a:avLst/>
          </a:prstGeom>
          <a:noFill/>
          <a:ln/>
        </p:spPr>
        <p:txBody>
          <a:bodyPr wrap="none" lIns="0" tIns="0" rIns="0" bIns="0" rtlCol="0" anchor="t"/>
          <a:lstStyle/>
          <a:p>
            <a:pPr marL="0" indent="0" algn="l">
              <a:lnSpc>
                <a:spcPts val="2300"/>
              </a:lnSpc>
              <a:buNone/>
            </a:pPr>
            <a:r>
              <a:rPr lang="en-US" sz="1850" dirty="0">
                <a:solidFill>
                  <a:srgbClr val="484237"/>
                </a:solidFill>
                <a:latin typeface="Gelasio Semi Bold" pitchFamily="34" charset="0"/>
                <a:ea typeface="Gelasio Semi Bold" pitchFamily="34" charset="-122"/>
                <a:cs typeface="Gelasio Semi Bold" pitchFamily="34" charset="-120"/>
              </a:rPr>
              <a:t>Key Strategic Shifts:</a:t>
            </a:r>
            <a:endParaRPr lang="en-US" sz="1850" dirty="0"/>
          </a:p>
        </p:txBody>
      </p:sp>
      <p:sp>
        <p:nvSpPr>
          <p:cNvPr id="7" name="Shape 4"/>
          <p:cNvSpPr/>
          <p:nvPr/>
        </p:nvSpPr>
        <p:spPr>
          <a:xfrm>
            <a:off x="630555" y="3539133"/>
            <a:ext cx="630555" cy="945833"/>
          </a:xfrm>
          <a:prstGeom prst="roundRect">
            <a:avLst>
              <a:gd name="adj" fmla="val 360022"/>
            </a:avLst>
          </a:prstGeom>
          <a:solidFill>
            <a:srgbClr val="EEE8DD"/>
          </a:solidFill>
          <a:ln/>
        </p:spPr>
        <p:txBody>
          <a:bodyPr/>
          <a:lstStyle/>
          <a:p>
            <a:endParaRPr lang="en-US" sz="140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603" y="3893820"/>
            <a:ext cx="236458" cy="236458"/>
          </a:xfrm>
          <a:prstGeom prst="rect">
            <a:avLst/>
          </a:prstGeom>
        </p:spPr>
      </p:pic>
      <p:sp>
        <p:nvSpPr>
          <p:cNvPr id="9" name="Text 5"/>
          <p:cNvSpPr/>
          <p:nvPr/>
        </p:nvSpPr>
        <p:spPr>
          <a:xfrm>
            <a:off x="1418749" y="3696772"/>
            <a:ext cx="7094696" cy="252174"/>
          </a:xfrm>
          <a:prstGeom prst="rect">
            <a:avLst/>
          </a:prstGeom>
          <a:noFill/>
          <a:ln/>
        </p:spPr>
        <p:txBody>
          <a:bodyPr wrap="none" lIns="0" tIns="0" rIns="0" bIns="0" rtlCol="0" anchor="t"/>
          <a:lstStyle/>
          <a:p>
            <a:pPr marL="0" indent="0" algn="l">
              <a:lnSpc>
                <a:spcPts val="1950"/>
              </a:lnSpc>
              <a:buNone/>
            </a:pPr>
            <a:r>
              <a:rPr lang="en-US" sz="1400" dirty="0">
                <a:solidFill>
                  <a:srgbClr val="746558"/>
                </a:solidFill>
                <a:latin typeface="Gelasio" pitchFamily="34" charset="0"/>
                <a:ea typeface="Gelasio" pitchFamily="34" charset="-122"/>
                <a:cs typeface="Gelasio" pitchFamily="34" charset="-120"/>
              </a:rPr>
              <a:t>Move from brand-based to performance-based selection criteria</a:t>
            </a:r>
            <a:endParaRPr lang="en-US" sz="1400" dirty="0"/>
          </a:p>
        </p:txBody>
      </p:sp>
      <p:sp>
        <p:nvSpPr>
          <p:cNvPr id="10" name="Shape 6"/>
          <p:cNvSpPr/>
          <p:nvPr/>
        </p:nvSpPr>
        <p:spPr>
          <a:xfrm>
            <a:off x="630555" y="4642604"/>
            <a:ext cx="630555" cy="945833"/>
          </a:xfrm>
          <a:prstGeom prst="roundRect">
            <a:avLst>
              <a:gd name="adj" fmla="val 360022"/>
            </a:avLst>
          </a:prstGeom>
          <a:solidFill>
            <a:srgbClr val="EEE8DD"/>
          </a:solidFill>
          <a:ln/>
        </p:spPr>
        <p:txBody>
          <a:bodyPr/>
          <a:lstStyle/>
          <a:p>
            <a:endParaRPr lang="en-US" sz="1400"/>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603" y="4997291"/>
            <a:ext cx="236458" cy="236458"/>
          </a:xfrm>
          <a:prstGeom prst="rect">
            <a:avLst/>
          </a:prstGeom>
        </p:spPr>
      </p:pic>
      <p:sp>
        <p:nvSpPr>
          <p:cNvPr id="12" name="Text 7"/>
          <p:cNvSpPr/>
          <p:nvPr/>
        </p:nvSpPr>
        <p:spPr>
          <a:xfrm>
            <a:off x="1418749" y="4800243"/>
            <a:ext cx="7094696" cy="252174"/>
          </a:xfrm>
          <a:prstGeom prst="rect">
            <a:avLst/>
          </a:prstGeom>
          <a:noFill/>
          <a:ln/>
        </p:spPr>
        <p:txBody>
          <a:bodyPr wrap="none" lIns="0" tIns="0" rIns="0" bIns="0" rtlCol="0" anchor="t"/>
          <a:lstStyle/>
          <a:p>
            <a:pPr marL="0" indent="0" algn="l">
              <a:lnSpc>
                <a:spcPts val="1950"/>
              </a:lnSpc>
              <a:buNone/>
            </a:pPr>
            <a:r>
              <a:rPr lang="en-US" sz="1400" dirty="0">
                <a:solidFill>
                  <a:srgbClr val="746558"/>
                </a:solidFill>
                <a:latin typeface="Gelasio" pitchFamily="34" charset="0"/>
                <a:ea typeface="Gelasio" pitchFamily="34" charset="-122"/>
                <a:cs typeface="Gelasio" pitchFamily="34" charset="-120"/>
              </a:rPr>
              <a:t>Implement quantitative screening using Alpha, Expense Ratio, and Sortino Ratio as primary filters</a:t>
            </a:r>
            <a:endParaRPr lang="en-US" sz="1400" dirty="0"/>
          </a:p>
        </p:txBody>
      </p:sp>
      <p:sp>
        <p:nvSpPr>
          <p:cNvPr id="13" name="Shape 8"/>
          <p:cNvSpPr/>
          <p:nvPr/>
        </p:nvSpPr>
        <p:spPr>
          <a:xfrm>
            <a:off x="630555" y="5746075"/>
            <a:ext cx="630555" cy="945833"/>
          </a:xfrm>
          <a:prstGeom prst="roundRect">
            <a:avLst>
              <a:gd name="adj" fmla="val 360022"/>
            </a:avLst>
          </a:prstGeom>
          <a:solidFill>
            <a:srgbClr val="EEE8DD"/>
          </a:solidFill>
          <a:ln/>
        </p:spPr>
        <p:txBody>
          <a:bodyPr/>
          <a:lstStyle/>
          <a:p>
            <a:endParaRPr lang="en-US" sz="1400"/>
          </a:p>
        </p:txBody>
      </p:sp>
      <p:pic>
        <p:nvPicPr>
          <p:cNvPr id="1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603" y="6100763"/>
            <a:ext cx="236458" cy="236458"/>
          </a:xfrm>
          <a:prstGeom prst="rect">
            <a:avLst/>
          </a:prstGeom>
        </p:spPr>
      </p:pic>
      <p:sp>
        <p:nvSpPr>
          <p:cNvPr id="15" name="Text 9"/>
          <p:cNvSpPr/>
          <p:nvPr/>
        </p:nvSpPr>
        <p:spPr>
          <a:xfrm>
            <a:off x="1418749" y="5903714"/>
            <a:ext cx="7094696" cy="252174"/>
          </a:xfrm>
          <a:prstGeom prst="rect">
            <a:avLst/>
          </a:prstGeom>
          <a:noFill/>
          <a:ln/>
        </p:spPr>
        <p:txBody>
          <a:bodyPr wrap="none" lIns="0" tIns="0" rIns="0" bIns="0" rtlCol="0" anchor="t"/>
          <a:lstStyle/>
          <a:p>
            <a:pPr marL="0" indent="0" algn="l">
              <a:lnSpc>
                <a:spcPts val="1950"/>
              </a:lnSpc>
              <a:buNone/>
            </a:pPr>
            <a:r>
              <a:rPr lang="en-US" sz="1400" dirty="0">
                <a:solidFill>
                  <a:srgbClr val="746558"/>
                </a:solidFill>
                <a:latin typeface="Gelasio" pitchFamily="34" charset="0"/>
                <a:ea typeface="Gelasio" pitchFamily="34" charset="-122"/>
                <a:cs typeface="Gelasio" pitchFamily="34" charset="-120"/>
              </a:rPr>
              <a:t>Reduce reliance on backward-looking returns and subjective assessments</a:t>
            </a:r>
            <a:endParaRPr lang="en-US" sz="1400" dirty="0"/>
          </a:p>
        </p:txBody>
      </p:sp>
      <p:sp>
        <p:nvSpPr>
          <p:cNvPr id="16" name="Shape 10"/>
          <p:cNvSpPr/>
          <p:nvPr/>
        </p:nvSpPr>
        <p:spPr>
          <a:xfrm>
            <a:off x="630555" y="6849547"/>
            <a:ext cx="630555" cy="945833"/>
          </a:xfrm>
          <a:prstGeom prst="roundRect">
            <a:avLst>
              <a:gd name="adj" fmla="val 360022"/>
            </a:avLst>
          </a:prstGeom>
          <a:solidFill>
            <a:srgbClr val="EEE8DD"/>
          </a:solidFill>
          <a:ln/>
        </p:spPr>
        <p:txBody>
          <a:bodyPr/>
          <a:lstStyle/>
          <a:p>
            <a:endParaRPr lang="en-US" sz="1400"/>
          </a:p>
        </p:txBody>
      </p:sp>
      <p:pic>
        <p:nvPicPr>
          <p:cNvPr id="17"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603" y="7204234"/>
            <a:ext cx="236458" cy="236458"/>
          </a:xfrm>
          <a:prstGeom prst="rect">
            <a:avLst/>
          </a:prstGeom>
        </p:spPr>
      </p:pic>
      <p:sp>
        <p:nvSpPr>
          <p:cNvPr id="18" name="Text 11"/>
          <p:cNvSpPr/>
          <p:nvPr/>
        </p:nvSpPr>
        <p:spPr>
          <a:xfrm>
            <a:off x="1418749" y="7007185"/>
            <a:ext cx="7094696" cy="252174"/>
          </a:xfrm>
          <a:prstGeom prst="rect">
            <a:avLst/>
          </a:prstGeom>
          <a:noFill/>
          <a:ln/>
        </p:spPr>
        <p:txBody>
          <a:bodyPr wrap="none" lIns="0" tIns="0" rIns="0" bIns="0" rtlCol="0" anchor="t"/>
          <a:lstStyle/>
          <a:p>
            <a:pPr marL="0" indent="0" algn="l">
              <a:lnSpc>
                <a:spcPts val="1950"/>
              </a:lnSpc>
              <a:buNone/>
            </a:pPr>
            <a:r>
              <a:rPr lang="en-US" sz="1400" dirty="0">
                <a:solidFill>
                  <a:srgbClr val="746558"/>
                </a:solidFill>
                <a:latin typeface="Gelasio" pitchFamily="34" charset="0"/>
                <a:ea typeface="Gelasio" pitchFamily="34" charset="-122"/>
                <a:cs typeface="Gelasio" pitchFamily="34" charset="-120"/>
              </a:rPr>
              <a:t>Focus on fund manager skill and cost efficiency over market category or company prestige</a:t>
            </a:r>
            <a:endParaRPr lang="en-US" sz="1400" dirty="0"/>
          </a:p>
        </p:txBody>
      </p:sp>
    </p:spTree>
  </p:cSld>
  <p:clrMapOvr>
    <a:masterClrMapping/>
  </p:clrMapOvr>
  <mc:AlternateContent xmlns:mc="http://schemas.openxmlformats.org/markup-compatibility/2006">
    <mc:Choice xmlns:p159="http://schemas.microsoft.com/office/powerpoint/2015/09/main" Requires="p159">
      <p:transition spd="slow">
        <p159:morph option="byWord"/>
        <p:sndAc>
          <p:stSnd>
            <p:snd r:embed="rId3" name="arrow.wav"/>
          </p:stSnd>
        </p:sndAc>
      </p:transition>
    </mc:Choice>
    <mc:Fallback>
      <p:transition spd="slow">
        <p:fade/>
        <p:sndAc>
          <p:stSnd>
            <p:snd r:embed="rId3" name="arrow.wav"/>
          </p:stSnd>
        </p:sndAc>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Integral</Template>
  <TotalTime>82</TotalTime>
  <Words>1500</Words>
  <Application>Microsoft Office PowerPoint</Application>
  <PresentationFormat>Custom</PresentationFormat>
  <Paragraphs>130</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Gelasio</vt:lpstr>
      <vt:lpstr>Gelasio Semi Bold</vt:lpstr>
      <vt:lpstr>Wingdings 3</vt:lpstr>
      <vt:lpstr>Tw Cen MT</vt:lpstr>
      <vt:lpstr>Tw Cen MT Condensed</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RAMAKANT PAUL</cp:lastModifiedBy>
  <cp:revision>2</cp:revision>
  <dcterms:created xsi:type="dcterms:W3CDTF">2025-11-29T22:19:28Z</dcterms:created>
  <dcterms:modified xsi:type="dcterms:W3CDTF">2025-11-30T09:59:56Z</dcterms:modified>
</cp:coreProperties>
</file>